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1" r:id="rId3"/>
    <p:sldId id="272" r:id="rId4"/>
    <p:sldId id="273" r:id="rId5"/>
    <p:sldId id="274" r:id="rId6"/>
    <p:sldId id="275" r:id="rId7"/>
    <p:sldId id="276" r:id="rId8"/>
    <p:sldId id="277" r:id="rId9"/>
    <p:sldId id="278" r:id="rId10"/>
    <p:sldId id="279" r:id="rId11"/>
    <p:sldId id="280" r:id="rId12"/>
    <p:sldId id="282" r:id="rId13"/>
    <p:sldId id="284" r:id="rId14"/>
    <p:sldId id="286" r:id="rId15"/>
    <p:sldId id="287" r:id="rId16"/>
    <p:sldId id="289" r:id="rId17"/>
    <p:sldId id="293" r:id="rId18"/>
    <p:sldId id="290" r:id="rId19"/>
    <p:sldId id="291" r:id="rId20"/>
    <p:sldId id="294"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A2ED4-C34E-4C2B-9D5A-933836A8FD86}"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197A9-6AEF-4617-BAB9-9BBCD7ABA561}" type="slidenum">
              <a:rPr lang="en-US" smtClean="0"/>
              <a:t>‹#›</a:t>
            </a:fld>
            <a:endParaRPr lang="en-US"/>
          </a:p>
        </p:txBody>
      </p:sp>
    </p:spTree>
    <p:extLst>
      <p:ext uri="{BB962C8B-B14F-4D97-AF65-F5344CB8AC3E}">
        <p14:creationId xmlns:p14="http://schemas.microsoft.com/office/powerpoint/2010/main" val="2037080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197A9-6AEF-4617-BAB9-9BBCD7ABA561}" type="slidenum">
              <a:rPr lang="en-US" smtClean="0"/>
              <a:t>17</a:t>
            </a:fld>
            <a:endParaRPr lang="en-US"/>
          </a:p>
        </p:txBody>
      </p:sp>
    </p:spTree>
    <p:extLst>
      <p:ext uri="{BB962C8B-B14F-4D97-AF65-F5344CB8AC3E}">
        <p14:creationId xmlns:p14="http://schemas.microsoft.com/office/powerpoint/2010/main" val="231436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197A9-6AEF-4617-BAB9-9BBCD7ABA561}" type="slidenum">
              <a:rPr lang="en-US" smtClean="0"/>
              <a:t>20</a:t>
            </a:fld>
            <a:endParaRPr lang="en-US"/>
          </a:p>
        </p:txBody>
      </p:sp>
    </p:spTree>
    <p:extLst>
      <p:ext uri="{BB962C8B-B14F-4D97-AF65-F5344CB8AC3E}">
        <p14:creationId xmlns:p14="http://schemas.microsoft.com/office/powerpoint/2010/main" val="24733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197A9-6AEF-4617-BAB9-9BBCD7ABA561}" type="slidenum">
              <a:rPr lang="en-US" smtClean="0"/>
              <a:t>21</a:t>
            </a:fld>
            <a:endParaRPr lang="en-US"/>
          </a:p>
        </p:txBody>
      </p:sp>
    </p:spTree>
    <p:extLst>
      <p:ext uri="{BB962C8B-B14F-4D97-AF65-F5344CB8AC3E}">
        <p14:creationId xmlns:p14="http://schemas.microsoft.com/office/powerpoint/2010/main" val="187531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1ABD-B0CE-4560-A1E6-4EAA2E2101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E1B39A-9EF2-4DD2-9A2F-EF9C0D2345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F4066B-737A-49F5-AF7E-1CD68DB40826}"/>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5" name="Footer Placeholder 4">
            <a:extLst>
              <a:ext uri="{FF2B5EF4-FFF2-40B4-BE49-F238E27FC236}">
                <a16:creationId xmlns:a16="http://schemas.microsoft.com/office/drawing/2014/main" id="{D1D9D918-1FC9-4A37-BBE5-AFA703D67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D9DD1C-CCB3-47DB-9168-42244FBA904F}"/>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309109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C84A-7E83-49FE-8910-EA67C0316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F4B4A4-4733-402A-B7C5-E3DE62375E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256B18-58C6-43A8-B98E-5E59FF8F532D}"/>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5" name="Footer Placeholder 4">
            <a:extLst>
              <a:ext uri="{FF2B5EF4-FFF2-40B4-BE49-F238E27FC236}">
                <a16:creationId xmlns:a16="http://schemas.microsoft.com/office/drawing/2014/main" id="{52827887-DF55-4C22-A783-76DFC3744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5EADE-E462-4D8E-973F-8A32BF822D62}"/>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169427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46874-EA74-4AAA-BDEB-2BDE06F2FB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B20D3-AD90-46A6-9BD9-4028A9DB26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9E478-1E99-49A6-9D98-2A65520D83C7}"/>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5" name="Footer Placeholder 4">
            <a:extLst>
              <a:ext uri="{FF2B5EF4-FFF2-40B4-BE49-F238E27FC236}">
                <a16:creationId xmlns:a16="http://schemas.microsoft.com/office/drawing/2014/main" id="{CDDBDFF0-02CD-4BC4-B38C-3D9BC53D0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E6AE5-B7E6-4A05-9883-40A0C8E51299}"/>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4227226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E215-31DF-44C9-AFED-FA4B49DDE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C4E1A-B0CE-4D1B-B6A4-C1D3ED7527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52097-091D-4919-9B67-81B53506B9FA}"/>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5" name="Footer Placeholder 4">
            <a:extLst>
              <a:ext uri="{FF2B5EF4-FFF2-40B4-BE49-F238E27FC236}">
                <a16:creationId xmlns:a16="http://schemas.microsoft.com/office/drawing/2014/main" id="{25285477-9682-4E62-8E81-F7D97EDD2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413F4-A4C4-47C9-BE77-C4C9ECCA0657}"/>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119460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6BC0-2D96-40E5-AF8A-8A8F546E3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CB6724-D5D2-49D3-A107-9A6C2C53FF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F902FC-4DE3-413F-9CF9-7CB6D717CD0D}"/>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5" name="Footer Placeholder 4">
            <a:extLst>
              <a:ext uri="{FF2B5EF4-FFF2-40B4-BE49-F238E27FC236}">
                <a16:creationId xmlns:a16="http://schemas.microsoft.com/office/drawing/2014/main" id="{94BE8A5C-BEEE-430A-B949-E2C3B4F0A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DE0B-1507-46EC-BE77-1CC61A0A433C}"/>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150903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B15E-2E92-4A5E-8E9D-D0EA858EEA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BF9458-9F21-4FAE-9AE6-88717807A7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2E010-8625-48DD-93F2-3A75856FA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9FF87A-0281-429D-A1F0-1D57FF23464D}"/>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6" name="Footer Placeholder 5">
            <a:extLst>
              <a:ext uri="{FF2B5EF4-FFF2-40B4-BE49-F238E27FC236}">
                <a16:creationId xmlns:a16="http://schemas.microsoft.com/office/drawing/2014/main" id="{94BD3D1F-2C1D-4C1E-B195-0EBC47A55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48356-2AEB-4106-BA07-CB3C3BF80965}"/>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43108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232-0D8E-4B9D-924C-67F92CE981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6C900A-B1F2-4E3D-8EDE-70CDA66411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8D4F8-FE75-433D-9786-D58E773C5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0CB36E-AB65-4E7E-8827-31BD737E6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FABA0B-88F5-4915-B081-D4EC8DDA29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680CC5-191C-4F31-A16D-D06AFFAA8138}"/>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8" name="Footer Placeholder 7">
            <a:extLst>
              <a:ext uri="{FF2B5EF4-FFF2-40B4-BE49-F238E27FC236}">
                <a16:creationId xmlns:a16="http://schemas.microsoft.com/office/drawing/2014/main" id="{C1B054B3-C544-4529-8A4B-5B8AA43394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DA1ADD-769C-4B2F-83D6-388965654906}"/>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2440866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DA4E-5A83-45BA-AB4C-CF87C50C1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ADAD83-1691-48E2-A40A-1533B4CF82E7}"/>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4" name="Footer Placeholder 3">
            <a:extLst>
              <a:ext uri="{FF2B5EF4-FFF2-40B4-BE49-F238E27FC236}">
                <a16:creationId xmlns:a16="http://schemas.microsoft.com/office/drawing/2014/main" id="{AF901FCF-65A2-4593-B87A-C6087C6F38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398DFE-481D-4798-97B5-8306ED02F5BA}"/>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1659397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F304A-5780-45E2-BF01-01BDE9246115}"/>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3" name="Footer Placeholder 2">
            <a:extLst>
              <a:ext uri="{FF2B5EF4-FFF2-40B4-BE49-F238E27FC236}">
                <a16:creationId xmlns:a16="http://schemas.microsoft.com/office/drawing/2014/main" id="{1F4EB9C8-1A48-49B4-B44C-03C1DA34D7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6D9B31-4AE1-41B2-8269-A9F8A280613E}"/>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165121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C652-3587-4E12-9515-6F84B800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D9C619-0E89-4AD8-9526-565DE8D5F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F30B6E-39F2-4FDA-B96A-26E45E96E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141724-7C6F-4292-A01C-F07C6E66890F}"/>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6" name="Footer Placeholder 5">
            <a:extLst>
              <a:ext uri="{FF2B5EF4-FFF2-40B4-BE49-F238E27FC236}">
                <a16:creationId xmlns:a16="http://schemas.microsoft.com/office/drawing/2014/main" id="{DB48651B-C7FA-48A7-8C12-9C0EBE2A9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698AC-2AB1-44AB-9516-37C3F242E87E}"/>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217300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A162-1915-4E37-8CB4-463F82FFB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BAA44A-6244-4863-8ED5-831334E47A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27994F-EE48-48C4-8DB7-A2CD2C81AB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29D24-995F-45AE-AB42-6F7627927E2D}"/>
              </a:ext>
            </a:extLst>
          </p:cNvPr>
          <p:cNvSpPr>
            <a:spLocks noGrp="1"/>
          </p:cNvSpPr>
          <p:nvPr>
            <p:ph type="dt" sz="half" idx="10"/>
          </p:nvPr>
        </p:nvSpPr>
        <p:spPr/>
        <p:txBody>
          <a:bodyPr/>
          <a:lstStyle/>
          <a:p>
            <a:fld id="{9788D729-7731-4BDF-96AE-13177B042F92}" type="datetimeFigureOut">
              <a:rPr lang="en-US" smtClean="0"/>
              <a:t>2/14/2022</a:t>
            </a:fld>
            <a:endParaRPr lang="en-US"/>
          </a:p>
        </p:txBody>
      </p:sp>
      <p:sp>
        <p:nvSpPr>
          <p:cNvPr id="6" name="Footer Placeholder 5">
            <a:extLst>
              <a:ext uri="{FF2B5EF4-FFF2-40B4-BE49-F238E27FC236}">
                <a16:creationId xmlns:a16="http://schemas.microsoft.com/office/drawing/2014/main" id="{B184DA5C-47D7-4A54-852F-690F7DA5D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5838C8-E8E0-4A18-9B94-8366585FF265}"/>
              </a:ext>
            </a:extLst>
          </p:cNvPr>
          <p:cNvSpPr>
            <a:spLocks noGrp="1"/>
          </p:cNvSpPr>
          <p:nvPr>
            <p:ph type="sldNum" sz="quarter" idx="12"/>
          </p:nvPr>
        </p:nvSpPr>
        <p:spPr/>
        <p:txBody>
          <a:bodyPr/>
          <a:lstStyle/>
          <a:p>
            <a:fld id="{0B456996-99B6-4D71-91A8-B0ED8DCEED92}" type="slidenum">
              <a:rPr lang="en-US" smtClean="0"/>
              <a:t>‹#›</a:t>
            </a:fld>
            <a:endParaRPr lang="en-US"/>
          </a:p>
        </p:txBody>
      </p:sp>
    </p:spTree>
    <p:extLst>
      <p:ext uri="{BB962C8B-B14F-4D97-AF65-F5344CB8AC3E}">
        <p14:creationId xmlns:p14="http://schemas.microsoft.com/office/powerpoint/2010/main" val="167877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F91D8D-5697-438E-AC91-78AFD9184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97A6E-A1D6-4CEE-85B6-BA2585DBD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7A0ED-70ED-43CA-8702-5DCDA55D5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8D729-7731-4BDF-96AE-13177B042F92}" type="datetimeFigureOut">
              <a:rPr lang="en-US" smtClean="0"/>
              <a:t>2/14/2022</a:t>
            </a:fld>
            <a:endParaRPr lang="en-US"/>
          </a:p>
        </p:txBody>
      </p:sp>
      <p:sp>
        <p:nvSpPr>
          <p:cNvPr id="5" name="Footer Placeholder 4">
            <a:extLst>
              <a:ext uri="{FF2B5EF4-FFF2-40B4-BE49-F238E27FC236}">
                <a16:creationId xmlns:a16="http://schemas.microsoft.com/office/drawing/2014/main" id="{ED0A6E92-B3B8-4186-BCC0-04C80F03B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6FF7AE-943A-4A46-8C62-1D3A670D6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56996-99B6-4D71-91A8-B0ED8DCEED92}" type="slidenum">
              <a:rPr lang="en-US" smtClean="0"/>
              <a:t>‹#›</a:t>
            </a:fld>
            <a:endParaRPr lang="en-US"/>
          </a:p>
        </p:txBody>
      </p:sp>
    </p:spTree>
    <p:extLst>
      <p:ext uri="{BB962C8B-B14F-4D97-AF65-F5344CB8AC3E}">
        <p14:creationId xmlns:p14="http://schemas.microsoft.com/office/powerpoint/2010/main" val="1764791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hyperlink" Target="https://www.educative.io/edpresso/what-is-a-linked-li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D412-3D29-4BD2-8E41-9ED9006E02CD}"/>
              </a:ext>
            </a:extLst>
          </p:cNvPr>
          <p:cNvSpPr>
            <a:spLocks noGrp="1"/>
          </p:cNvSpPr>
          <p:nvPr>
            <p:ph type="ctrTitle"/>
          </p:nvPr>
        </p:nvSpPr>
        <p:spPr>
          <a:xfrm>
            <a:off x="1524000" y="1575655"/>
            <a:ext cx="9144000" cy="2387600"/>
          </a:xfrm>
        </p:spPr>
        <p:txBody>
          <a:bodyPr/>
          <a:lstStyle/>
          <a:p>
            <a:r>
              <a:rPr lang="en-US" b="1" dirty="0"/>
              <a:t>Data Structures Summary</a:t>
            </a:r>
          </a:p>
        </p:txBody>
      </p:sp>
    </p:spTree>
    <p:extLst>
      <p:ext uri="{BB962C8B-B14F-4D97-AF65-F5344CB8AC3E}">
        <p14:creationId xmlns:p14="http://schemas.microsoft.com/office/powerpoint/2010/main" val="307136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685096" y="481264"/>
            <a:ext cx="4430704" cy="3907856"/>
          </a:xfrm>
        </p:spPr>
        <p:txBody>
          <a:bodyPr vert="horz" lIns="91440" tIns="45720" rIns="91440" bIns="45720" rtlCol="0" anchor="b">
            <a:normAutofit/>
          </a:bodyPr>
          <a:lstStyle/>
          <a:p>
            <a:r>
              <a:rPr lang="en-US" b="1" dirty="0"/>
              <a:t>In-place Heap Sort</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371A8893-4EE9-4D76-8FDC-610FD59A5146}"/>
              </a:ext>
            </a:extLst>
          </p:cNvPr>
          <p:cNvSpPr txBox="1"/>
          <p:nvPr/>
        </p:nvSpPr>
        <p:spPr>
          <a:xfrm>
            <a:off x="7685095" y="4530853"/>
            <a:ext cx="4314071" cy="830997"/>
          </a:xfrm>
          <a:prstGeom prst="rect">
            <a:avLst/>
          </a:prstGeom>
          <a:noFill/>
        </p:spPr>
        <p:txBody>
          <a:bodyPr wrap="square" rtlCol="0">
            <a:spAutoFit/>
          </a:bodyPr>
          <a:lstStyle/>
          <a:p>
            <a:pPr marL="285750" indent="-285750">
              <a:buFont typeface="Wingdings" panose="05000000000000000000" pitchFamily="2" charset="2"/>
              <a:buChar char="q"/>
            </a:pPr>
            <a:r>
              <a:rPr lang="pt-BR" sz="1200" dirty="0"/>
              <a:t>Running time: O (n log n)</a:t>
            </a:r>
          </a:p>
          <a:p>
            <a:pPr marL="285750" indent="-285750">
              <a:buFont typeface="Wingdings" panose="05000000000000000000" pitchFamily="2" charset="2"/>
              <a:buChar char="q"/>
            </a:pPr>
            <a:r>
              <a:rPr lang="en-US" sz="1200" dirty="0"/>
              <a:t>Heap sort is a time and space efficient comparison-based algorithm: has running time O (n log n), uses no additional space.</a:t>
            </a:r>
          </a:p>
        </p:txBody>
      </p:sp>
      <p:sp>
        <p:nvSpPr>
          <p:cNvPr id="17" name="TextBox 16">
            <a:extLst>
              <a:ext uri="{FF2B5EF4-FFF2-40B4-BE49-F238E27FC236}">
                <a16:creationId xmlns:a16="http://schemas.microsoft.com/office/drawing/2014/main" id="{35AFE1CE-DDF2-48C8-ABBB-912E717009D2}"/>
              </a:ext>
            </a:extLst>
          </p:cNvPr>
          <p:cNvSpPr txBox="1"/>
          <p:nvPr/>
        </p:nvSpPr>
        <p:spPr>
          <a:xfrm>
            <a:off x="580947" y="806822"/>
            <a:ext cx="3021946" cy="2308324"/>
          </a:xfrm>
          <a:prstGeom prst="rect">
            <a:avLst/>
          </a:prstGeom>
          <a:noFill/>
        </p:spPr>
        <p:txBody>
          <a:bodyPr wrap="square" rtlCol="0">
            <a:spAutoFit/>
          </a:bodyPr>
          <a:lstStyle/>
          <a:p>
            <a:pPr marL="285750" indent="-285750">
              <a:buFont typeface="Wingdings" panose="05000000000000000000" pitchFamily="2" charset="2"/>
              <a:buChar char="q"/>
            </a:pPr>
            <a:r>
              <a:rPr lang="en-US" sz="1200" dirty="0" err="1"/>
              <a:t>GetMax</a:t>
            </a:r>
            <a:r>
              <a:rPr lang="en-US" sz="1200" dirty="0"/>
              <a:t> works in time O(1), all other operations (</a:t>
            </a:r>
            <a:r>
              <a:rPr lang="en-US" sz="1200" dirty="0" err="1"/>
              <a:t>GetMax</a:t>
            </a:r>
            <a:r>
              <a:rPr lang="en-US" sz="1200" dirty="0"/>
              <a:t>, </a:t>
            </a:r>
            <a:r>
              <a:rPr lang="en-US" sz="1200" dirty="0" err="1"/>
              <a:t>ExtractMax</a:t>
            </a:r>
            <a:r>
              <a:rPr lang="en-US" sz="1200" dirty="0"/>
              <a:t>, Insert, Remove, </a:t>
            </a:r>
            <a:r>
              <a:rPr lang="en-US" sz="1200" dirty="0" err="1"/>
              <a:t>SiftUp</a:t>
            </a:r>
            <a:r>
              <a:rPr lang="en-US" sz="1200" dirty="0"/>
              <a:t>, </a:t>
            </a:r>
            <a:r>
              <a:rPr lang="en-US" sz="1200" dirty="0" err="1"/>
              <a:t>SiftDown</a:t>
            </a:r>
            <a:r>
              <a:rPr lang="en-US" sz="1200" dirty="0"/>
              <a:t>, </a:t>
            </a:r>
            <a:r>
              <a:rPr lang="en-US" sz="1200" dirty="0" err="1"/>
              <a:t>ChangePriority</a:t>
            </a:r>
            <a:r>
              <a:rPr lang="en-US" sz="1200" dirty="0"/>
              <a:t>) work in time O(tree height)</a:t>
            </a:r>
          </a:p>
          <a:p>
            <a:pPr marL="285750" indent="-285750">
              <a:buFont typeface="Wingdings" panose="05000000000000000000" pitchFamily="2" charset="2"/>
              <a:buChar char="q"/>
            </a:pPr>
            <a:r>
              <a:rPr lang="en-US" sz="1200" dirty="0"/>
              <a:t>We definitely want a tree to be shallow.</a:t>
            </a:r>
          </a:p>
          <a:p>
            <a:pPr marL="285750" indent="-285750">
              <a:buFont typeface="Wingdings" panose="05000000000000000000" pitchFamily="2" charset="2"/>
              <a:buChar char="q"/>
            </a:pPr>
            <a:r>
              <a:rPr lang="en-US" sz="1200" dirty="0"/>
              <a:t>How to keep a tree shallow ?. A binary tree is complete if all its levels are filled except possibly the last one which is filled from left to right.</a:t>
            </a:r>
          </a:p>
          <a:p>
            <a:pPr marL="285750" indent="-285750">
              <a:buFont typeface="Wingdings" panose="05000000000000000000" pitchFamily="2" charset="2"/>
              <a:buChar char="q"/>
            </a:pPr>
            <a:r>
              <a:rPr lang="en-US" sz="1200" dirty="0"/>
              <a:t>A complete binary tree with n nodes has height at most O (log n).</a:t>
            </a:r>
          </a:p>
        </p:txBody>
      </p:sp>
      <p:pic>
        <p:nvPicPr>
          <p:cNvPr id="5" name="Picture 4">
            <a:extLst>
              <a:ext uri="{FF2B5EF4-FFF2-40B4-BE49-F238E27FC236}">
                <a16:creationId xmlns:a16="http://schemas.microsoft.com/office/drawing/2014/main" id="{7160F6E5-F77A-4776-9416-93D6F320C55E}"/>
              </a:ext>
            </a:extLst>
          </p:cNvPr>
          <p:cNvPicPr>
            <a:picLocks noChangeAspect="1"/>
          </p:cNvPicPr>
          <p:nvPr/>
        </p:nvPicPr>
        <p:blipFill>
          <a:blip r:embed="rId2"/>
          <a:stretch>
            <a:fillRect/>
          </a:stretch>
        </p:blipFill>
        <p:spPr>
          <a:xfrm>
            <a:off x="3837333" y="3779574"/>
            <a:ext cx="3207225" cy="2333553"/>
          </a:xfrm>
          <a:prstGeom prst="rect">
            <a:avLst/>
          </a:prstGeom>
        </p:spPr>
      </p:pic>
      <p:pic>
        <p:nvPicPr>
          <p:cNvPr id="7" name="Picture 6">
            <a:extLst>
              <a:ext uri="{FF2B5EF4-FFF2-40B4-BE49-F238E27FC236}">
                <a16:creationId xmlns:a16="http://schemas.microsoft.com/office/drawing/2014/main" id="{ECA168FA-18F5-4E76-8ADF-8A1D2DD302DE}"/>
              </a:ext>
            </a:extLst>
          </p:cNvPr>
          <p:cNvPicPr>
            <a:picLocks noChangeAspect="1"/>
          </p:cNvPicPr>
          <p:nvPr/>
        </p:nvPicPr>
        <p:blipFill>
          <a:blip r:embed="rId3"/>
          <a:stretch>
            <a:fillRect/>
          </a:stretch>
        </p:blipFill>
        <p:spPr>
          <a:xfrm>
            <a:off x="3875531" y="1023839"/>
            <a:ext cx="3130827" cy="1874290"/>
          </a:xfrm>
          <a:prstGeom prst="rect">
            <a:avLst/>
          </a:prstGeom>
        </p:spPr>
      </p:pic>
      <p:pic>
        <p:nvPicPr>
          <p:cNvPr id="9" name="Picture 8">
            <a:extLst>
              <a:ext uri="{FF2B5EF4-FFF2-40B4-BE49-F238E27FC236}">
                <a16:creationId xmlns:a16="http://schemas.microsoft.com/office/drawing/2014/main" id="{852ABBE8-73A2-4355-8DF4-903A2694E352}"/>
              </a:ext>
            </a:extLst>
          </p:cNvPr>
          <p:cNvPicPr>
            <a:picLocks noChangeAspect="1"/>
          </p:cNvPicPr>
          <p:nvPr/>
        </p:nvPicPr>
        <p:blipFill>
          <a:blip r:embed="rId4"/>
          <a:stretch>
            <a:fillRect/>
          </a:stretch>
        </p:blipFill>
        <p:spPr>
          <a:xfrm>
            <a:off x="580947" y="3779574"/>
            <a:ext cx="3021946" cy="2333554"/>
          </a:xfrm>
          <a:prstGeom prst="rect">
            <a:avLst/>
          </a:prstGeom>
        </p:spPr>
      </p:pic>
      <p:pic>
        <p:nvPicPr>
          <p:cNvPr id="11" name="Picture 10">
            <a:extLst>
              <a:ext uri="{FF2B5EF4-FFF2-40B4-BE49-F238E27FC236}">
                <a16:creationId xmlns:a16="http://schemas.microsoft.com/office/drawing/2014/main" id="{50004BAE-0C2A-4AA5-B1BA-E0998447A8F8}"/>
              </a:ext>
            </a:extLst>
          </p:cNvPr>
          <p:cNvPicPr>
            <a:picLocks noChangeAspect="1"/>
          </p:cNvPicPr>
          <p:nvPr/>
        </p:nvPicPr>
        <p:blipFill>
          <a:blip r:embed="rId5"/>
          <a:stretch>
            <a:fillRect/>
          </a:stretch>
        </p:blipFill>
        <p:spPr>
          <a:xfrm>
            <a:off x="7993741" y="481264"/>
            <a:ext cx="3474321" cy="2862491"/>
          </a:xfrm>
          <a:prstGeom prst="rect">
            <a:avLst/>
          </a:prstGeom>
        </p:spPr>
      </p:pic>
    </p:spTree>
    <p:extLst>
      <p:ext uri="{BB962C8B-B14F-4D97-AF65-F5344CB8AC3E}">
        <p14:creationId xmlns:p14="http://schemas.microsoft.com/office/powerpoint/2010/main" val="313127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481264"/>
            <a:ext cx="3690425" cy="3907856"/>
          </a:xfrm>
        </p:spPr>
        <p:txBody>
          <a:bodyPr vert="horz" lIns="91440" tIns="45720" rIns="91440" bIns="45720" rtlCol="0" anchor="b">
            <a:normAutofit/>
          </a:bodyPr>
          <a:lstStyle/>
          <a:p>
            <a:r>
              <a:rPr lang="en-US" b="1" dirty="0"/>
              <a:t>Priority Queue – Final Remarks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5075290-74BF-47E0-815D-1356E58943AF}"/>
              </a:ext>
            </a:extLst>
          </p:cNvPr>
          <p:cNvPicPr>
            <a:picLocks noChangeAspect="1"/>
          </p:cNvPicPr>
          <p:nvPr/>
        </p:nvPicPr>
        <p:blipFill>
          <a:blip r:embed="rId2"/>
          <a:stretch>
            <a:fillRect/>
          </a:stretch>
        </p:blipFill>
        <p:spPr>
          <a:xfrm>
            <a:off x="576775" y="577611"/>
            <a:ext cx="3013008" cy="2704011"/>
          </a:xfrm>
          <a:prstGeom prst="rect">
            <a:avLst/>
          </a:prstGeom>
        </p:spPr>
      </p:pic>
      <p:pic>
        <p:nvPicPr>
          <p:cNvPr id="8" name="Picture 7">
            <a:extLst>
              <a:ext uri="{FF2B5EF4-FFF2-40B4-BE49-F238E27FC236}">
                <a16:creationId xmlns:a16="http://schemas.microsoft.com/office/drawing/2014/main" id="{31233829-8348-478B-B2B0-C68688FBAF71}"/>
              </a:ext>
            </a:extLst>
          </p:cNvPr>
          <p:cNvPicPr>
            <a:picLocks noChangeAspect="1"/>
          </p:cNvPicPr>
          <p:nvPr/>
        </p:nvPicPr>
        <p:blipFill>
          <a:blip r:embed="rId3"/>
          <a:stretch>
            <a:fillRect/>
          </a:stretch>
        </p:blipFill>
        <p:spPr>
          <a:xfrm>
            <a:off x="3867617" y="577610"/>
            <a:ext cx="3187370" cy="2704011"/>
          </a:xfrm>
          <a:prstGeom prst="rect">
            <a:avLst/>
          </a:prstGeom>
        </p:spPr>
      </p:pic>
      <p:pic>
        <p:nvPicPr>
          <p:cNvPr id="12" name="Picture 11">
            <a:extLst>
              <a:ext uri="{FF2B5EF4-FFF2-40B4-BE49-F238E27FC236}">
                <a16:creationId xmlns:a16="http://schemas.microsoft.com/office/drawing/2014/main" id="{AAE0B2E2-682A-40E2-BF10-CF278AA4A330}"/>
              </a:ext>
            </a:extLst>
          </p:cNvPr>
          <p:cNvPicPr>
            <a:picLocks noChangeAspect="1"/>
          </p:cNvPicPr>
          <p:nvPr/>
        </p:nvPicPr>
        <p:blipFill>
          <a:blip r:embed="rId4"/>
          <a:stretch>
            <a:fillRect/>
          </a:stretch>
        </p:blipFill>
        <p:spPr>
          <a:xfrm>
            <a:off x="576775" y="3812585"/>
            <a:ext cx="3013008" cy="2348151"/>
          </a:xfrm>
          <a:prstGeom prst="rect">
            <a:avLst/>
          </a:prstGeom>
        </p:spPr>
      </p:pic>
      <p:pic>
        <p:nvPicPr>
          <p:cNvPr id="14" name="Picture 13">
            <a:extLst>
              <a:ext uri="{FF2B5EF4-FFF2-40B4-BE49-F238E27FC236}">
                <a16:creationId xmlns:a16="http://schemas.microsoft.com/office/drawing/2014/main" id="{789D5E80-8F18-410E-9024-8D802B49C311}"/>
              </a:ext>
            </a:extLst>
          </p:cNvPr>
          <p:cNvPicPr>
            <a:picLocks noChangeAspect="1"/>
          </p:cNvPicPr>
          <p:nvPr/>
        </p:nvPicPr>
        <p:blipFill>
          <a:blip r:embed="rId5"/>
          <a:stretch>
            <a:fillRect/>
          </a:stretch>
        </p:blipFill>
        <p:spPr>
          <a:xfrm>
            <a:off x="3912050" y="3758260"/>
            <a:ext cx="3068220" cy="2456799"/>
          </a:xfrm>
          <a:prstGeom prst="rect">
            <a:avLst/>
          </a:prstGeom>
        </p:spPr>
      </p:pic>
    </p:spTree>
    <p:extLst>
      <p:ext uri="{BB962C8B-B14F-4D97-AF65-F5344CB8AC3E}">
        <p14:creationId xmlns:p14="http://schemas.microsoft.com/office/powerpoint/2010/main" val="2183463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481264"/>
            <a:ext cx="3690425" cy="3907856"/>
          </a:xfrm>
        </p:spPr>
        <p:txBody>
          <a:bodyPr vert="horz" lIns="91440" tIns="45720" rIns="91440" bIns="45720" rtlCol="0" anchor="b">
            <a:normAutofit/>
          </a:bodyPr>
          <a:lstStyle/>
          <a:p>
            <a:r>
              <a:rPr lang="en-US" b="1" dirty="0"/>
              <a:t>Disjoint Sets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4CE3444-36C9-47F3-8536-1907442C04AC}"/>
              </a:ext>
            </a:extLst>
          </p:cNvPr>
          <p:cNvPicPr>
            <a:picLocks noChangeAspect="1"/>
          </p:cNvPicPr>
          <p:nvPr/>
        </p:nvPicPr>
        <p:blipFill>
          <a:blip r:embed="rId2"/>
          <a:stretch>
            <a:fillRect/>
          </a:stretch>
        </p:blipFill>
        <p:spPr>
          <a:xfrm>
            <a:off x="519174" y="786064"/>
            <a:ext cx="3128210" cy="2457879"/>
          </a:xfrm>
          <a:prstGeom prst="rect">
            <a:avLst/>
          </a:prstGeom>
        </p:spPr>
      </p:pic>
      <p:sp>
        <p:nvSpPr>
          <p:cNvPr id="6" name="TextBox 5">
            <a:extLst>
              <a:ext uri="{FF2B5EF4-FFF2-40B4-BE49-F238E27FC236}">
                <a16:creationId xmlns:a16="http://schemas.microsoft.com/office/drawing/2014/main" id="{C5CDCE0B-41B6-464F-B31B-B1E43431CEE4}"/>
              </a:ext>
            </a:extLst>
          </p:cNvPr>
          <p:cNvSpPr txBox="1"/>
          <p:nvPr/>
        </p:nvSpPr>
        <p:spPr>
          <a:xfrm>
            <a:off x="3868595" y="518077"/>
            <a:ext cx="3131663" cy="2431435"/>
          </a:xfrm>
          <a:prstGeom prst="rect">
            <a:avLst/>
          </a:prstGeom>
          <a:noFill/>
        </p:spPr>
        <p:txBody>
          <a:bodyPr wrap="square" rtlCol="0">
            <a:spAutoFit/>
          </a:bodyPr>
          <a:lstStyle/>
          <a:p>
            <a:pPr algn="ctr"/>
            <a:r>
              <a:rPr lang="en-US" sz="2000" b="1" dirty="0"/>
              <a:t>Union by Rank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When merging two trees we hang a shorter one under the root of a taller one</a:t>
            </a:r>
          </a:p>
          <a:p>
            <a:pPr marL="285750" indent="-285750">
              <a:buFont typeface="Arial" panose="020B0604020202020204" pitchFamily="34" charset="0"/>
              <a:buChar char="•"/>
            </a:pPr>
            <a:r>
              <a:rPr lang="en-US" sz="1200" dirty="0"/>
              <a:t>Hanging a shorter tree under a taller one is called a union by rank heuristic.</a:t>
            </a:r>
          </a:p>
          <a:p>
            <a:pPr marL="285750" indent="-285750">
              <a:buFont typeface="Arial" panose="020B0604020202020204" pitchFamily="34" charset="0"/>
              <a:buChar char="•"/>
            </a:pPr>
            <a:r>
              <a:rPr lang="en-US" sz="1200" dirty="0"/>
              <a:t>Lemma: The height of any tree in the forest is at-most log2n.</a:t>
            </a:r>
          </a:p>
          <a:p>
            <a:pPr marL="285750" indent="-285750">
              <a:buFont typeface="Arial" panose="020B0604020202020204" pitchFamily="34" charset="0"/>
              <a:buChar char="•"/>
            </a:pPr>
            <a:r>
              <a:rPr lang="en-US" sz="1200" dirty="0"/>
              <a:t>Lemma: Any tree of height k in the forest has at-least 2^k nodes.</a:t>
            </a:r>
          </a:p>
          <a:p>
            <a:pPr marL="285750" indent="-285750">
              <a:buFont typeface="Arial" panose="020B0604020202020204" pitchFamily="34" charset="0"/>
              <a:buChar char="•"/>
            </a:pPr>
            <a:r>
              <a:rPr lang="en-US" sz="1200" dirty="0"/>
              <a:t>The union by rank heuristic guarantees that Union and Find work in time O (log n).</a:t>
            </a:r>
          </a:p>
        </p:txBody>
      </p:sp>
      <p:sp>
        <p:nvSpPr>
          <p:cNvPr id="16" name="TextBox 15">
            <a:extLst>
              <a:ext uri="{FF2B5EF4-FFF2-40B4-BE49-F238E27FC236}">
                <a16:creationId xmlns:a16="http://schemas.microsoft.com/office/drawing/2014/main" id="{B785BBCF-F21C-4AAB-AD82-983133D21514}"/>
              </a:ext>
            </a:extLst>
          </p:cNvPr>
          <p:cNvSpPr txBox="1"/>
          <p:nvPr/>
        </p:nvSpPr>
        <p:spPr>
          <a:xfrm>
            <a:off x="449166" y="3538308"/>
            <a:ext cx="3318160" cy="1415772"/>
          </a:xfrm>
          <a:prstGeom prst="rect">
            <a:avLst/>
          </a:prstGeom>
          <a:noFill/>
        </p:spPr>
        <p:txBody>
          <a:bodyPr wrap="square" rtlCol="0">
            <a:spAutoFit/>
          </a:bodyPr>
          <a:lstStyle/>
          <a:p>
            <a:pPr algn="ctr"/>
            <a:r>
              <a:rPr lang="en-US" sz="2000" b="1" dirty="0"/>
              <a:t>Path Compression</a:t>
            </a:r>
          </a:p>
          <a:p>
            <a:pPr marL="285750" indent="-285750">
              <a:buFont typeface="Arial" panose="020B0604020202020204" pitchFamily="34" charset="0"/>
              <a:buChar char="•"/>
            </a:pPr>
            <a:r>
              <a:rPr lang="en-US" sz="1100" dirty="0"/>
              <a:t>When using Find(x), the algo traverses from all the nodes in the path from node x to root.</a:t>
            </a:r>
          </a:p>
          <a:p>
            <a:pPr marL="285750" indent="-285750">
              <a:buFont typeface="Arial" panose="020B0604020202020204" pitchFamily="34" charset="0"/>
              <a:buChar char="•"/>
            </a:pPr>
            <a:r>
              <a:rPr lang="en-US" sz="1100" dirty="0"/>
              <a:t>In Path compression heuristics, we make the parent of all the nodes on this path the root node. </a:t>
            </a:r>
          </a:p>
          <a:p>
            <a:pPr marL="285750" indent="-285750">
              <a:buFont typeface="Arial" panose="020B0604020202020204" pitchFamily="34" charset="0"/>
              <a:buChar char="•"/>
            </a:pPr>
            <a:r>
              <a:rPr lang="en-US" sz="1100" dirty="0"/>
              <a:t>The amortized running time of a single operation is O(log*n). For practical values of n, log*n &lt;= 5</a:t>
            </a:r>
          </a:p>
        </p:txBody>
      </p:sp>
      <p:pic>
        <p:nvPicPr>
          <p:cNvPr id="9" name="Picture 8">
            <a:extLst>
              <a:ext uri="{FF2B5EF4-FFF2-40B4-BE49-F238E27FC236}">
                <a16:creationId xmlns:a16="http://schemas.microsoft.com/office/drawing/2014/main" id="{810D0941-D89B-43EE-87BF-38BD813811F8}"/>
              </a:ext>
            </a:extLst>
          </p:cNvPr>
          <p:cNvPicPr>
            <a:picLocks noChangeAspect="1"/>
          </p:cNvPicPr>
          <p:nvPr/>
        </p:nvPicPr>
        <p:blipFill>
          <a:blip r:embed="rId3"/>
          <a:stretch>
            <a:fillRect/>
          </a:stretch>
        </p:blipFill>
        <p:spPr>
          <a:xfrm>
            <a:off x="785460" y="4925163"/>
            <a:ext cx="2861923" cy="1479132"/>
          </a:xfrm>
          <a:prstGeom prst="rect">
            <a:avLst/>
          </a:prstGeom>
        </p:spPr>
      </p:pic>
      <p:pic>
        <p:nvPicPr>
          <p:cNvPr id="11" name="Picture 10">
            <a:extLst>
              <a:ext uri="{FF2B5EF4-FFF2-40B4-BE49-F238E27FC236}">
                <a16:creationId xmlns:a16="http://schemas.microsoft.com/office/drawing/2014/main" id="{B24AC3A3-3EE9-4EB5-9AA8-BFF6DFCFDB91}"/>
              </a:ext>
            </a:extLst>
          </p:cNvPr>
          <p:cNvPicPr>
            <a:picLocks noChangeAspect="1"/>
          </p:cNvPicPr>
          <p:nvPr/>
        </p:nvPicPr>
        <p:blipFill>
          <a:blip r:embed="rId4"/>
          <a:stretch>
            <a:fillRect/>
          </a:stretch>
        </p:blipFill>
        <p:spPr>
          <a:xfrm>
            <a:off x="7924800" y="195384"/>
            <a:ext cx="4032738" cy="3275728"/>
          </a:xfrm>
          <a:prstGeom prst="rect">
            <a:avLst/>
          </a:prstGeom>
        </p:spPr>
      </p:pic>
      <p:pic>
        <p:nvPicPr>
          <p:cNvPr id="15" name="Picture 14">
            <a:extLst>
              <a:ext uri="{FF2B5EF4-FFF2-40B4-BE49-F238E27FC236}">
                <a16:creationId xmlns:a16="http://schemas.microsoft.com/office/drawing/2014/main" id="{E2676216-199C-44F4-819C-1695FF5AF2FE}"/>
              </a:ext>
            </a:extLst>
          </p:cNvPr>
          <p:cNvPicPr>
            <a:picLocks noChangeAspect="1"/>
          </p:cNvPicPr>
          <p:nvPr/>
        </p:nvPicPr>
        <p:blipFill>
          <a:blip r:embed="rId5"/>
          <a:stretch>
            <a:fillRect/>
          </a:stretch>
        </p:blipFill>
        <p:spPr>
          <a:xfrm>
            <a:off x="3909407" y="3714136"/>
            <a:ext cx="3050037" cy="2510834"/>
          </a:xfrm>
          <a:prstGeom prst="rect">
            <a:avLst/>
          </a:prstGeom>
        </p:spPr>
      </p:pic>
    </p:spTree>
    <p:extLst>
      <p:ext uri="{BB962C8B-B14F-4D97-AF65-F5344CB8AC3E}">
        <p14:creationId xmlns:p14="http://schemas.microsoft.com/office/powerpoint/2010/main" val="309382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481264"/>
            <a:ext cx="3690425" cy="3907856"/>
          </a:xfrm>
        </p:spPr>
        <p:txBody>
          <a:bodyPr vert="horz" lIns="91440" tIns="45720" rIns="91440" bIns="45720" rtlCol="0" anchor="b">
            <a:normAutofit/>
          </a:bodyPr>
          <a:lstStyle/>
          <a:p>
            <a:r>
              <a:rPr lang="en-US" b="1" dirty="0"/>
              <a:t>Hash Tables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5CDCE0B-41B6-464F-B31B-B1E43431CEE4}"/>
              </a:ext>
            </a:extLst>
          </p:cNvPr>
          <p:cNvSpPr txBox="1"/>
          <p:nvPr/>
        </p:nvSpPr>
        <p:spPr>
          <a:xfrm>
            <a:off x="3847760" y="446639"/>
            <a:ext cx="3217652" cy="2923877"/>
          </a:xfrm>
          <a:prstGeom prst="rect">
            <a:avLst/>
          </a:prstGeom>
          <a:noFill/>
        </p:spPr>
        <p:txBody>
          <a:bodyPr wrap="square" rtlCol="0">
            <a:spAutoFit/>
          </a:bodyPr>
          <a:lstStyle/>
          <a:p>
            <a:pPr algn="ctr"/>
            <a:r>
              <a:rPr lang="en-US" sz="1600" b="1" dirty="0">
                <a:sym typeface="Wingdings" panose="05000000000000000000" pitchFamily="2" charset="2"/>
              </a:rPr>
              <a:t>Chaining Approach</a:t>
            </a:r>
          </a:p>
          <a:p>
            <a:pPr marL="285750" indent="-285750">
              <a:buFont typeface="Arial" panose="020B0604020202020204" pitchFamily="34" charset="0"/>
              <a:buChar char="•"/>
            </a:pPr>
            <a:r>
              <a:rPr lang="en-US" sz="1050" b="0" i="0" dirty="0">
                <a:solidFill>
                  <a:srgbClr val="3D3D4E"/>
                </a:solidFill>
                <a:effectLst/>
                <a:latin typeface="Droid Serif"/>
              </a:rPr>
              <a:t>In the chaining approach, the hash table is an array of </a:t>
            </a:r>
            <a:r>
              <a:rPr lang="en-US" sz="1050" b="0" i="0" u="none" strike="noStrike" dirty="0">
                <a:effectLst/>
                <a:latin typeface="Droid Serif"/>
                <a:hlinkClick r:id="rId2"/>
              </a:rPr>
              <a:t>linked lists</a:t>
            </a:r>
            <a:r>
              <a:rPr lang="en-US" sz="1050" b="0" i="0" dirty="0">
                <a:solidFill>
                  <a:srgbClr val="3D3D4E"/>
                </a:solidFill>
                <a:effectLst/>
                <a:latin typeface="Droid Serif"/>
              </a:rPr>
              <a:t> i.e., each index has its own linked list.</a:t>
            </a:r>
          </a:p>
          <a:p>
            <a:pPr marL="285750" indent="-285750">
              <a:buFont typeface="Arial" panose="020B0604020202020204" pitchFamily="34" charset="0"/>
              <a:buChar char="•"/>
            </a:pPr>
            <a:r>
              <a:rPr lang="en-US" sz="1050" b="0" i="0" dirty="0">
                <a:solidFill>
                  <a:srgbClr val="3D3D4E"/>
                </a:solidFill>
                <a:effectLst/>
                <a:latin typeface="Droid Serif"/>
              </a:rPr>
              <a:t>All key-value pairs mapping to the same index will be stored in the linked list of that index.</a:t>
            </a:r>
          </a:p>
          <a:p>
            <a:pPr marL="285750" indent="-285750">
              <a:buFont typeface="Arial" panose="020B0604020202020204" pitchFamily="34" charset="0"/>
              <a:buChar char="•"/>
            </a:pPr>
            <a:r>
              <a:rPr lang="en-US" sz="1050" dirty="0"/>
              <a:t>Let c be the length of the longest chain in A. </a:t>
            </a:r>
            <a:r>
              <a:rPr lang="en-US" sz="1050" b="1" dirty="0"/>
              <a:t>Then the running time of </a:t>
            </a:r>
            <a:r>
              <a:rPr lang="en-US" sz="1050" b="1" dirty="0" err="1"/>
              <a:t>HasKey</a:t>
            </a:r>
            <a:r>
              <a:rPr lang="en-US" sz="1050" b="1" dirty="0"/>
              <a:t>, Get and Set is </a:t>
            </a:r>
            <a:r>
              <a:rPr lang="el-GR" sz="1050" b="1" dirty="0"/>
              <a:t>θ</a:t>
            </a:r>
            <a:r>
              <a:rPr lang="en-US" sz="1050" b="1" dirty="0"/>
              <a:t>(c+1).</a:t>
            </a:r>
          </a:p>
          <a:p>
            <a:pPr marL="285750" indent="-285750">
              <a:buFont typeface="Arial" panose="020B0604020202020204" pitchFamily="34" charset="0"/>
              <a:buChar char="•"/>
            </a:pPr>
            <a:r>
              <a:rPr lang="en-US" sz="1050" dirty="0"/>
              <a:t>Let n be the number of different keys O currently in the map and m be the cardinality of the hash function. </a:t>
            </a:r>
            <a:r>
              <a:rPr lang="en-US" sz="1050" b="1" dirty="0"/>
              <a:t>Then the memory consumption for chaining is </a:t>
            </a:r>
            <a:r>
              <a:rPr lang="el-GR" sz="1050" b="1" dirty="0"/>
              <a:t>θ</a:t>
            </a:r>
            <a:r>
              <a:rPr lang="en-US" sz="1050" b="1" dirty="0"/>
              <a:t>(</a:t>
            </a:r>
            <a:r>
              <a:rPr lang="en-US" sz="1050" b="1" dirty="0" err="1"/>
              <a:t>n+m</a:t>
            </a:r>
            <a:r>
              <a:rPr lang="en-US" sz="1050" b="1" dirty="0"/>
              <a:t>).</a:t>
            </a:r>
          </a:p>
          <a:p>
            <a:pPr marL="285750" indent="-285750">
              <a:buFont typeface="Arial" panose="020B0604020202020204" pitchFamily="34" charset="0"/>
              <a:buChar char="•"/>
            </a:pPr>
            <a:r>
              <a:rPr lang="en-US" sz="1050" dirty="0"/>
              <a:t>α = n/m is called </a:t>
            </a:r>
            <a:r>
              <a:rPr lang="en-US" sz="1050" b="1" dirty="0"/>
              <a:t>load factor</a:t>
            </a:r>
          </a:p>
          <a:p>
            <a:pPr marL="285750" indent="-285750">
              <a:buFont typeface="Arial" panose="020B0604020202020204" pitchFamily="34" charset="0"/>
              <a:buChar char="•"/>
            </a:pPr>
            <a:r>
              <a:rPr lang="en-US" sz="1050" b="1" dirty="0"/>
              <a:t>Both small m and c is required.</a:t>
            </a:r>
          </a:p>
          <a:p>
            <a:pPr marL="285750" indent="-285750">
              <a:buFont typeface="Arial" panose="020B0604020202020204" pitchFamily="34" charset="0"/>
              <a:buChar char="•"/>
            </a:pPr>
            <a:r>
              <a:rPr lang="en-US" sz="1050" dirty="0"/>
              <a:t>Implementation of set and map using chaining is called a hash table.</a:t>
            </a:r>
          </a:p>
          <a:p>
            <a:pPr marL="285750" indent="-285750">
              <a:buFont typeface="Arial" panose="020B0604020202020204" pitchFamily="34" charset="0"/>
              <a:buChar char="•"/>
            </a:pPr>
            <a:r>
              <a:rPr lang="en-US" sz="1050" dirty="0"/>
              <a:t>Set is set() and Map is </a:t>
            </a:r>
            <a:r>
              <a:rPr lang="en-US" sz="1050" dirty="0" err="1"/>
              <a:t>dict</a:t>
            </a:r>
            <a:r>
              <a:rPr lang="en-US" sz="1050" dirty="0"/>
              <a:t>() in Python</a:t>
            </a:r>
          </a:p>
        </p:txBody>
      </p:sp>
      <p:sp>
        <p:nvSpPr>
          <p:cNvPr id="3" name="TextBox 2">
            <a:extLst>
              <a:ext uri="{FF2B5EF4-FFF2-40B4-BE49-F238E27FC236}">
                <a16:creationId xmlns:a16="http://schemas.microsoft.com/office/drawing/2014/main" id="{0D146719-1CDB-4B8C-8BAA-4DEDB0AC6FF2}"/>
              </a:ext>
            </a:extLst>
          </p:cNvPr>
          <p:cNvSpPr txBox="1"/>
          <p:nvPr/>
        </p:nvSpPr>
        <p:spPr>
          <a:xfrm>
            <a:off x="474453" y="446639"/>
            <a:ext cx="3217652" cy="3377848"/>
          </a:xfrm>
          <a:prstGeom prst="rect">
            <a:avLst/>
          </a:prstGeom>
          <a:noFill/>
        </p:spPr>
        <p:txBody>
          <a:bodyPr wrap="square" rtlCol="0">
            <a:spAutoFit/>
          </a:bodyPr>
          <a:lstStyle/>
          <a:p>
            <a:pPr algn="ctr"/>
            <a:r>
              <a:rPr lang="en-US" sz="1600" b="1" dirty="0"/>
              <a:t>Methods to Implement Hashing</a:t>
            </a:r>
          </a:p>
          <a:p>
            <a:r>
              <a:rPr lang="en-US" sz="1100" b="1" dirty="0"/>
              <a:t>Direct Addressing:</a:t>
            </a:r>
          </a:p>
          <a:p>
            <a:pPr marL="285750" indent="-285750">
              <a:buFont typeface="Arial" panose="020B0604020202020204" pitchFamily="34" charset="0"/>
              <a:buChar char="•"/>
            </a:pPr>
            <a:r>
              <a:rPr lang="en-US" sz="1050" dirty="0"/>
              <a:t>Integer Array of size n.</a:t>
            </a:r>
          </a:p>
          <a:p>
            <a:pPr marL="285750" indent="-285750">
              <a:buFont typeface="Arial" panose="020B0604020202020204" pitchFamily="34" charset="0"/>
              <a:buChar char="•"/>
            </a:pPr>
            <a:r>
              <a:rPr lang="en-US" sz="1050" dirty="0"/>
              <a:t>Access time and update time is O(1) </a:t>
            </a:r>
          </a:p>
          <a:p>
            <a:pPr marL="285750" indent="-285750">
              <a:buFont typeface="Arial" panose="020B0604020202020204" pitchFamily="34" charset="0"/>
              <a:buChar char="•"/>
            </a:pPr>
            <a:r>
              <a:rPr lang="en-US" sz="1050" dirty="0"/>
              <a:t>Biggest disadvantage is that the memory consumption is O(N).</a:t>
            </a:r>
          </a:p>
          <a:p>
            <a:r>
              <a:rPr lang="en-US" sz="1100" b="1" dirty="0"/>
              <a:t>List based Mapping:</a:t>
            </a:r>
          </a:p>
          <a:p>
            <a:pPr marL="285750" indent="-285750">
              <a:buFont typeface="Arial" panose="020B0604020202020204" pitchFamily="34" charset="0"/>
              <a:buChar char="•"/>
            </a:pPr>
            <a:r>
              <a:rPr lang="en-US" sz="1050" dirty="0"/>
              <a:t>Store only active data in the list (</a:t>
            </a:r>
            <a:r>
              <a:rPr lang="en-US" sz="1050" dirty="0" err="1"/>
              <a:t>linkedList</a:t>
            </a:r>
            <a:r>
              <a:rPr lang="en-US" sz="1050" dirty="0"/>
              <a:t>).</a:t>
            </a:r>
          </a:p>
          <a:p>
            <a:pPr marL="285750" indent="-285750">
              <a:buFont typeface="Arial" panose="020B0604020202020204" pitchFamily="34" charset="0"/>
              <a:buChar char="•"/>
            </a:pPr>
            <a:r>
              <a:rPr lang="en-US" sz="1050" dirty="0"/>
              <a:t>Memory usage is </a:t>
            </a:r>
            <a:r>
              <a:rPr lang="el-GR" sz="1050" dirty="0"/>
              <a:t>θ</a:t>
            </a:r>
            <a:r>
              <a:rPr lang="en-US" sz="1050" dirty="0"/>
              <a:t>(n)</a:t>
            </a:r>
          </a:p>
          <a:p>
            <a:pPr marL="285750" indent="-285750">
              <a:buFont typeface="Arial" panose="020B0604020202020204" pitchFamily="34" charset="0"/>
              <a:buChar char="•"/>
            </a:pPr>
            <a:r>
              <a:rPr lang="en-US" sz="1050" dirty="0"/>
              <a:t>Append, Access, Top and Pop are </a:t>
            </a:r>
            <a:r>
              <a:rPr lang="el-GR" sz="1050" dirty="0"/>
              <a:t>θ</a:t>
            </a:r>
            <a:r>
              <a:rPr lang="en-US" sz="1050" dirty="0"/>
              <a:t>(1)</a:t>
            </a:r>
          </a:p>
          <a:p>
            <a:pPr marL="285750" indent="-285750">
              <a:buFont typeface="Arial" panose="020B0604020202020204" pitchFamily="34" charset="0"/>
              <a:buChar char="•"/>
            </a:pPr>
            <a:r>
              <a:rPr lang="en-US" sz="1050" dirty="0"/>
              <a:t>Disadvantage is that now Find and Erase are </a:t>
            </a:r>
            <a:r>
              <a:rPr lang="el-GR" sz="1050" dirty="0"/>
              <a:t>θ</a:t>
            </a:r>
            <a:r>
              <a:rPr lang="en-US" sz="1050" dirty="0"/>
              <a:t>(n)</a:t>
            </a:r>
          </a:p>
          <a:p>
            <a:pPr algn="ctr"/>
            <a:r>
              <a:rPr lang="en-US" sz="1600" b="1" dirty="0"/>
              <a:t>Hash Function</a:t>
            </a:r>
            <a:endParaRPr lang="en-US" sz="1600" dirty="0"/>
          </a:p>
          <a:p>
            <a:pPr marL="285750" indent="-285750">
              <a:buFont typeface="Arial" panose="020B0604020202020204" pitchFamily="34" charset="0"/>
              <a:buChar char="•"/>
            </a:pPr>
            <a:r>
              <a:rPr lang="en-US" sz="1050" dirty="0"/>
              <a:t>For any set of objects S and any integer m &gt; 0, a function h: S </a:t>
            </a:r>
            <a:r>
              <a:rPr lang="en-US" sz="1050" dirty="0">
                <a:sym typeface="Wingdings" panose="05000000000000000000" pitchFamily="2" charset="2"/>
              </a:rPr>
              <a:t> {0, 1, .., m-1} is called a hash function. m is called the cardinality of hash function h.</a:t>
            </a:r>
          </a:p>
          <a:p>
            <a:pPr marL="285750" indent="-285750">
              <a:buFont typeface="Arial" panose="020B0604020202020204" pitchFamily="34" charset="0"/>
              <a:buChar char="•"/>
            </a:pPr>
            <a:r>
              <a:rPr lang="en-US" sz="1050" dirty="0">
                <a:sym typeface="Wingdings" panose="05000000000000000000" pitchFamily="2" charset="2"/>
              </a:rPr>
              <a:t>When h(o1) = h(o2) &amp; o1 != o2 then, it is collision.</a:t>
            </a:r>
          </a:p>
          <a:p>
            <a:endParaRPr lang="en-US" sz="1100" dirty="0"/>
          </a:p>
          <a:p>
            <a:pPr marL="285750" indent="-285750">
              <a:buFont typeface="Arial" panose="020B0604020202020204" pitchFamily="34" charset="0"/>
              <a:buChar char="•"/>
            </a:pPr>
            <a:endParaRPr lang="en-US" sz="1200" b="1" dirty="0"/>
          </a:p>
        </p:txBody>
      </p:sp>
      <p:sp>
        <p:nvSpPr>
          <p:cNvPr id="4" name="TextBox 3">
            <a:extLst>
              <a:ext uri="{FF2B5EF4-FFF2-40B4-BE49-F238E27FC236}">
                <a16:creationId xmlns:a16="http://schemas.microsoft.com/office/drawing/2014/main" id="{4A378533-4E51-40F1-88EF-901B1182C335}"/>
              </a:ext>
            </a:extLst>
          </p:cNvPr>
          <p:cNvSpPr txBox="1"/>
          <p:nvPr/>
        </p:nvSpPr>
        <p:spPr>
          <a:xfrm>
            <a:off x="474453" y="3538308"/>
            <a:ext cx="3217652" cy="2800767"/>
          </a:xfrm>
          <a:prstGeom prst="rect">
            <a:avLst/>
          </a:prstGeom>
          <a:noFill/>
        </p:spPr>
        <p:txBody>
          <a:bodyPr wrap="square" rtlCol="0">
            <a:spAutoFit/>
          </a:bodyPr>
          <a:lstStyle/>
          <a:p>
            <a:pPr marL="285750" indent="-285750">
              <a:buFont typeface="Arial" panose="020B0604020202020204" pitchFamily="34" charset="0"/>
              <a:buChar char="•"/>
            </a:pPr>
            <a:r>
              <a:rPr lang="en-US" sz="1100" dirty="0"/>
              <a:t>Universal Family – Let U be the universe – the set of all possible keys. A set of hash function is called universal family if for any two keys x, y </a:t>
            </a:r>
            <a:r>
              <a:rPr lang="az-Cyrl-AZ" sz="1100" dirty="0"/>
              <a:t>Є</a:t>
            </a:r>
            <a:r>
              <a:rPr lang="en-US" sz="1100" dirty="0"/>
              <a:t> U, x != y the probability of collision is &lt;= 1/m.</a:t>
            </a:r>
          </a:p>
          <a:p>
            <a:pPr marL="285750" indent="-285750">
              <a:buFont typeface="Arial" panose="020B0604020202020204" pitchFamily="34" charset="0"/>
              <a:buChar char="•"/>
            </a:pPr>
            <a:r>
              <a:rPr lang="en-US" sz="1100" dirty="0"/>
              <a:t>If h is chosen randomly from a universal family, the average length of the longest chain c is O(1 + α)</a:t>
            </a:r>
          </a:p>
          <a:p>
            <a:pPr marL="285750" indent="-285750">
              <a:buFont typeface="Arial" panose="020B0604020202020204" pitchFamily="34" charset="0"/>
              <a:buChar char="•"/>
            </a:pPr>
            <a:r>
              <a:rPr lang="en-US" sz="1100" dirty="0"/>
              <a:t>If h is from universal family, operations with hash table run on average in time O(1 + α).</a:t>
            </a:r>
          </a:p>
          <a:p>
            <a:pPr marL="285750" indent="-285750">
              <a:buFont typeface="Arial" panose="020B0604020202020204" pitchFamily="34" charset="0"/>
              <a:buChar char="•"/>
            </a:pPr>
            <a:r>
              <a:rPr lang="en-US" sz="1100" dirty="0"/>
              <a:t>Ideally load factor 0.5 &lt; α &lt; 1.</a:t>
            </a:r>
          </a:p>
          <a:p>
            <a:pPr marL="285750" indent="-285750">
              <a:buFont typeface="Arial" panose="020B0604020202020204" pitchFamily="34" charset="0"/>
              <a:buChar char="•"/>
            </a:pPr>
            <a:r>
              <a:rPr lang="en-US" sz="1100" dirty="0"/>
              <a:t>Use O(m) = O(n/α) = o(n) memory to store n keys.</a:t>
            </a:r>
          </a:p>
          <a:p>
            <a:pPr marL="285750" indent="-285750">
              <a:buFont typeface="Arial" panose="020B0604020202020204" pitchFamily="34" charset="0"/>
              <a:buChar char="•"/>
            </a:pPr>
            <a:r>
              <a:rPr lang="en-US" sz="1100" dirty="0"/>
              <a:t>Use dynamic has tables, rehash when load factor &gt; 0.9. Single rehashing takes O(n) time, but amortized running time of each operation with hash table is still O(1) on average.</a:t>
            </a:r>
          </a:p>
        </p:txBody>
      </p:sp>
      <p:sp>
        <p:nvSpPr>
          <p:cNvPr id="5" name="TextBox 4">
            <a:extLst>
              <a:ext uri="{FF2B5EF4-FFF2-40B4-BE49-F238E27FC236}">
                <a16:creationId xmlns:a16="http://schemas.microsoft.com/office/drawing/2014/main" id="{BEB35CD6-C98B-4233-ADED-2825D68E57C2}"/>
              </a:ext>
            </a:extLst>
          </p:cNvPr>
          <p:cNvSpPr txBox="1"/>
          <p:nvPr/>
        </p:nvSpPr>
        <p:spPr>
          <a:xfrm>
            <a:off x="3837334" y="3538308"/>
            <a:ext cx="3207226"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t>Hashing Integers</a:t>
            </a:r>
          </a:p>
          <a:p>
            <a:pPr marL="285750" indent="-285750">
              <a:buFont typeface="Arial" panose="020B0604020202020204" pitchFamily="34" charset="0"/>
              <a:buChar char="•"/>
            </a:pPr>
            <a:r>
              <a:rPr lang="en-US" sz="1600" b="1" dirty="0"/>
              <a:t>Hashing Strings</a:t>
            </a:r>
          </a:p>
        </p:txBody>
      </p:sp>
    </p:spTree>
    <p:extLst>
      <p:ext uri="{BB962C8B-B14F-4D97-AF65-F5344CB8AC3E}">
        <p14:creationId xmlns:p14="http://schemas.microsoft.com/office/powerpoint/2010/main" val="128345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481264"/>
            <a:ext cx="3690425" cy="3907856"/>
          </a:xfrm>
        </p:spPr>
        <p:txBody>
          <a:bodyPr vert="horz" lIns="91440" tIns="45720" rIns="91440" bIns="45720" rtlCol="0" anchor="b">
            <a:normAutofit/>
          </a:bodyPr>
          <a:lstStyle/>
          <a:p>
            <a:r>
              <a:rPr lang="en-US" b="1" dirty="0"/>
              <a:t>Rabin’s Karp Algo</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D146719-1CDB-4B8C-8BAA-4DEDB0AC6FF2}"/>
              </a:ext>
            </a:extLst>
          </p:cNvPr>
          <p:cNvSpPr txBox="1"/>
          <p:nvPr/>
        </p:nvSpPr>
        <p:spPr>
          <a:xfrm>
            <a:off x="474453" y="446639"/>
            <a:ext cx="3217652" cy="261610"/>
          </a:xfrm>
          <a:prstGeom prst="rect">
            <a:avLst/>
          </a:prstGeom>
          <a:noFill/>
        </p:spPr>
        <p:txBody>
          <a:bodyPr wrap="square" rtlCol="0">
            <a:spAutoFit/>
          </a:bodyPr>
          <a:lstStyle/>
          <a:p>
            <a:pPr algn="ctr"/>
            <a:r>
              <a:rPr lang="en-US" sz="1100" b="1" dirty="0"/>
              <a:t>Search Pattern in Text</a:t>
            </a:r>
          </a:p>
        </p:txBody>
      </p:sp>
      <p:sp>
        <p:nvSpPr>
          <p:cNvPr id="7" name="TextBox 6">
            <a:extLst>
              <a:ext uri="{FF2B5EF4-FFF2-40B4-BE49-F238E27FC236}">
                <a16:creationId xmlns:a16="http://schemas.microsoft.com/office/drawing/2014/main" id="{ACDC366B-E231-4E9C-BEB7-7444F5050DD2}"/>
              </a:ext>
            </a:extLst>
          </p:cNvPr>
          <p:cNvSpPr txBox="1"/>
          <p:nvPr/>
        </p:nvSpPr>
        <p:spPr>
          <a:xfrm>
            <a:off x="544130" y="742874"/>
            <a:ext cx="2947963"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t>Search a pattern P in text T.</a:t>
            </a:r>
          </a:p>
          <a:p>
            <a:pPr marL="285750" indent="-285750">
              <a:buFont typeface="Arial" panose="020B0604020202020204" pitchFamily="34" charset="0"/>
              <a:buChar char="•"/>
            </a:pPr>
            <a:r>
              <a:rPr lang="en-US" sz="1100" dirty="0"/>
              <a:t>Naïve Algo takes time O(|T||P|)</a:t>
            </a:r>
          </a:p>
        </p:txBody>
      </p:sp>
      <p:sp>
        <p:nvSpPr>
          <p:cNvPr id="14" name="TextBox 13">
            <a:extLst>
              <a:ext uri="{FF2B5EF4-FFF2-40B4-BE49-F238E27FC236}">
                <a16:creationId xmlns:a16="http://schemas.microsoft.com/office/drawing/2014/main" id="{9600DCE0-C938-426A-B0B8-AF67B861814B}"/>
              </a:ext>
            </a:extLst>
          </p:cNvPr>
          <p:cNvSpPr txBox="1"/>
          <p:nvPr/>
        </p:nvSpPr>
        <p:spPr>
          <a:xfrm>
            <a:off x="474452" y="1042956"/>
            <a:ext cx="3217652" cy="261610"/>
          </a:xfrm>
          <a:prstGeom prst="rect">
            <a:avLst/>
          </a:prstGeom>
          <a:noFill/>
        </p:spPr>
        <p:txBody>
          <a:bodyPr wrap="square" rtlCol="0">
            <a:spAutoFit/>
          </a:bodyPr>
          <a:lstStyle/>
          <a:p>
            <a:pPr algn="ctr"/>
            <a:r>
              <a:rPr lang="en-US" sz="1100" b="1" dirty="0" err="1"/>
              <a:t>RabinKarp</a:t>
            </a:r>
            <a:r>
              <a:rPr lang="en-US" sz="1100" b="1" dirty="0"/>
              <a:t> Algorithm</a:t>
            </a:r>
          </a:p>
        </p:txBody>
      </p:sp>
      <p:sp>
        <p:nvSpPr>
          <p:cNvPr id="15" name="TextBox 14">
            <a:extLst>
              <a:ext uri="{FF2B5EF4-FFF2-40B4-BE49-F238E27FC236}">
                <a16:creationId xmlns:a16="http://schemas.microsoft.com/office/drawing/2014/main" id="{03425C3C-50B1-4E39-8E65-80B802F8CE5B}"/>
              </a:ext>
            </a:extLst>
          </p:cNvPr>
          <p:cNvSpPr txBox="1"/>
          <p:nvPr/>
        </p:nvSpPr>
        <p:spPr>
          <a:xfrm>
            <a:off x="544130" y="1244374"/>
            <a:ext cx="3142763"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t>In </a:t>
            </a:r>
            <a:r>
              <a:rPr lang="en-US" sz="1100" dirty="0" err="1"/>
              <a:t>RabinKarp</a:t>
            </a:r>
            <a:r>
              <a:rPr lang="en-US" sz="1100" dirty="0"/>
              <a:t> Algo instead of comparing each substring, the idea is to compare the hash value of the substring and the pattern first and if they match then compare substrings.</a:t>
            </a:r>
          </a:p>
        </p:txBody>
      </p:sp>
      <p:pic>
        <p:nvPicPr>
          <p:cNvPr id="9" name="Picture 8">
            <a:extLst>
              <a:ext uri="{FF2B5EF4-FFF2-40B4-BE49-F238E27FC236}">
                <a16:creationId xmlns:a16="http://schemas.microsoft.com/office/drawing/2014/main" id="{0A488401-2FC4-4638-8168-C613992C8F29}"/>
              </a:ext>
            </a:extLst>
          </p:cNvPr>
          <p:cNvPicPr>
            <a:picLocks noChangeAspect="1"/>
          </p:cNvPicPr>
          <p:nvPr/>
        </p:nvPicPr>
        <p:blipFill>
          <a:blip r:embed="rId2"/>
          <a:stretch>
            <a:fillRect/>
          </a:stretch>
        </p:blipFill>
        <p:spPr>
          <a:xfrm>
            <a:off x="1014015" y="2116444"/>
            <a:ext cx="1968516" cy="1111120"/>
          </a:xfrm>
          <a:prstGeom prst="rect">
            <a:avLst/>
          </a:prstGeom>
        </p:spPr>
      </p:pic>
      <p:pic>
        <p:nvPicPr>
          <p:cNvPr id="11" name="Picture 10">
            <a:extLst>
              <a:ext uri="{FF2B5EF4-FFF2-40B4-BE49-F238E27FC236}">
                <a16:creationId xmlns:a16="http://schemas.microsoft.com/office/drawing/2014/main" id="{E0ED560D-B2B9-425F-863E-DA3F96895469}"/>
              </a:ext>
            </a:extLst>
          </p:cNvPr>
          <p:cNvPicPr>
            <a:picLocks noChangeAspect="1"/>
          </p:cNvPicPr>
          <p:nvPr/>
        </p:nvPicPr>
        <p:blipFill>
          <a:blip r:embed="rId3"/>
          <a:stretch>
            <a:fillRect/>
          </a:stretch>
        </p:blipFill>
        <p:spPr>
          <a:xfrm>
            <a:off x="3882239" y="527071"/>
            <a:ext cx="3172748" cy="2700493"/>
          </a:xfrm>
          <a:prstGeom prst="rect">
            <a:avLst/>
          </a:prstGeom>
        </p:spPr>
      </p:pic>
      <p:pic>
        <p:nvPicPr>
          <p:cNvPr id="13" name="Picture 12">
            <a:extLst>
              <a:ext uri="{FF2B5EF4-FFF2-40B4-BE49-F238E27FC236}">
                <a16:creationId xmlns:a16="http://schemas.microsoft.com/office/drawing/2014/main" id="{A60A38F2-D0BB-42DF-A614-4EDEE6240188}"/>
              </a:ext>
            </a:extLst>
          </p:cNvPr>
          <p:cNvPicPr>
            <a:picLocks noChangeAspect="1"/>
          </p:cNvPicPr>
          <p:nvPr/>
        </p:nvPicPr>
        <p:blipFill>
          <a:blip r:embed="rId4"/>
          <a:stretch>
            <a:fillRect/>
          </a:stretch>
        </p:blipFill>
        <p:spPr>
          <a:xfrm>
            <a:off x="571034" y="3538308"/>
            <a:ext cx="3071227" cy="1469871"/>
          </a:xfrm>
          <a:prstGeom prst="rect">
            <a:avLst/>
          </a:prstGeom>
        </p:spPr>
      </p:pic>
      <p:pic>
        <p:nvPicPr>
          <p:cNvPr id="17" name="Picture 16">
            <a:extLst>
              <a:ext uri="{FF2B5EF4-FFF2-40B4-BE49-F238E27FC236}">
                <a16:creationId xmlns:a16="http://schemas.microsoft.com/office/drawing/2014/main" id="{A3537E53-D811-45CA-B793-3AF4C50CB48D}"/>
              </a:ext>
            </a:extLst>
          </p:cNvPr>
          <p:cNvPicPr>
            <a:picLocks noChangeAspect="1"/>
          </p:cNvPicPr>
          <p:nvPr/>
        </p:nvPicPr>
        <p:blipFill>
          <a:blip r:embed="rId5"/>
          <a:stretch>
            <a:fillRect/>
          </a:stretch>
        </p:blipFill>
        <p:spPr>
          <a:xfrm>
            <a:off x="985682" y="5022946"/>
            <a:ext cx="2195191" cy="1348154"/>
          </a:xfrm>
          <a:prstGeom prst="rect">
            <a:avLst/>
          </a:prstGeom>
        </p:spPr>
      </p:pic>
      <p:sp>
        <p:nvSpPr>
          <p:cNvPr id="18" name="Rectangle 17">
            <a:extLst>
              <a:ext uri="{FF2B5EF4-FFF2-40B4-BE49-F238E27FC236}">
                <a16:creationId xmlns:a16="http://schemas.microsoft.com/office/drawing/2014/main" id="{846FF595-294E-49CF-B2C2-8AE60473EAF9}"/>
              </a:ext>
            </a:extLst>
          </p:cNvPr>
          <p:cNvSpPr/>
          <p:nvPr/>
        </p:nvSpPr>
        <p:spPr>
          <a:xfrm>
            <a:off x="1617784" y="4689231"/>
            <a:ext cx="1250461" cy="1641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D8EAB9-398E-4585-829A-B389629EC438}"/>
              </a:ext>
            </a:extLst>
          </p:cNvPr>
          <p:cNvSpPr/>
          <p:nvPr/>
        </p:nvSpPr>
        <p:spPr>
          <a:xfrm>
            <a:off x="1234831" y="6192428"/>
            <a:ext cx="562708" cy="1786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74E92E-7BF1-453F-A602-604FEBBDFDF1}"/>
              </a:ext>
            </a:extLst>
          </p:cNvPr>
          <p:cNvPicPr>
            <a:picLocks noChangeAspect="1"/>
          </p:cNvPicPr>
          <p:nvPr/>
        </p:nvPicPr>
        <p:blipFill>
          <a:blip r:embed="rId6"/>
          <a:stretch>
            <a:fillRect/>
          </a:stretch>
        </p:blipFill>
        <p:spPr>
          <a:xfrm>
            <a:off x="4257076" y="3560670"/>
            <a:ext cx="2235200" cy="1305716"/>
          </a:xfrm>
          <a:prstGeom prst="rect">
            <a:avLst/>
          </a:prstGeom>
        </p:spPr>
      </p:pic>
      <p:pic>
        <p:nvPicPr>
          <p:cNvPr id="22" name="Picture 21">
            <a:extLst>
              <a:ext uri="{FF2B5EF4-FFF2-40B4-BE49-F238E27FC236}">
                <a16:creationId xmlns:a16="http://schemas.microsoft.com/office/drawing/2014/main" id="{293E2BF2-0F37-44A3-AC0F-4A7B3B9A12BB}"/>
              </a:ext>
            </a:extLst>
          </p:cNvPr>
          <p:cNvPicPr>
            <a:picLocks noChangeAspect="1"/>
          </p:cNvPicPr>
          <p:nvPr/>
        </p:nvPicPr>
        <p:blipFill>
          <a:blip r:embed="rId7"/>
          <a:stretch>
            <a:fillRect/>
          </a:stretch>
        </p:blipFill>
        <p:spPr>
          <a:xfrm>
            <a:off x="4257076" y="4969553"/>
            <a:ext cx="2252806" cy="1303680"/>
          </a:xfrm>
          <a:prstGeom prst="rect">
            <a:avLst/>
          </a:prstGeom>
        </p:spPr>
      </p:pic>
      <p:sp>
        <p:nvSpPr>
          <p:cNvPr id="23" name="TextBox 22">
            <a:extLst>
              <a:ext uri="{FF2B5EF4-FFF2-40B4-BE49-F238E27FC236}">
                <a16:creationId xmlns:a16="http://schemas.microsoft.com/office/drawing/2014/main" id="{D6CFFCE8-5038-4A13-B948-A43607A0985C}"/>
              </a:ext>
            </a:extLst>
          </p:cNvPr>
          <p:cNvSpPr txBox="1"/>
          <p:nvPr/>
        </p:nvSpPr>
        <p:spPr>
          <a:xfrm>
            <a:off x="7924800" y="211015"/>
            <a:ext cx="3845169" cy="2062103"/>
          </a:xfrm>
          <a:prstGeom prst="rect">
            <a:avLst/>
          </a:prstGeom>
          <a:noFill/>
        </p:spPr>
        <p:txBody>
          <a:bodyPr wrap="square" rtlCol="0">
            <a:spAutoFit/>
          </a:bodyPr>
          <a:lstStyle/>
          <a:p>
            <a:pPr marL="285750" indent="-285750">
              <a:buFont typeface="Arial" panose="020B0604020202020204" pitchFamily="34" charset="0"/>
              <a:buChar char="•"/>
            </a:pPr>
            <a:r>
              <a:rPr lang="en-US" sz="1100" dirty="0"/>
              <a:t>Total running time of </a:t>
            </a:r>
            <a:r>
              <a:rPr lang="en-US" sz="1100" dirty="0" err="1"/>
              <a:t>AreEqual</a:t>
            </a:r>
            <a:r>
              <a:rPr lang="en-US" sz="1100" dirty="0"/>
              <a:t> is </a:t>
            </a:r>
            <a:r>
              <a:rPr lang="en-US" sz="1100" dirty="0" err="1"/>
              <a:t>q|P</a:t>
            </a:r>
            <a:r>
              <a:rPr lang="en-US" sz="1100" dirty="0"/>
              <a:t>| considering that we reduced the “False Alarms” by minimizing (|T|-|P|+1)/p by making p&gt;&gt;|T||P|</a:t>
            </a:r>
          </a:p>
          <a:p>
            <a:pPr marL="285750" indent="-285750">
              <a:buFont typeface="Arial" panose="020B0604020202020204" pitchFamily="34" charset="0"/>
              <a:buChar char="•"/>
            </a:pPr>
            <a:r>
              <a:rPr lang="en-US" sz="1100" dirty="0"/>
              <a:t>The time spent in computing the hashes is O|T||P|.</a:t>
            </a:r>
          </a:p>
          <a:p>
            <a:pPr marL="285750" indent="-285750">
              <a:buFont typeface="Arial" panose="020B0604020202020204" pitchFamily="34" charset="0"/>
              <a:buChar char="•"/>
            </a:pPr>
            <a:r>
              <a:rPr lang="en-US" sz="1100" dirty="0"/>
              <a:t>The main idea behind </a:t>
            </a:r>
            <a:r>
              <a:rPr lang="en-US" sz="1100" dirty="0" err="1"/>
              <a:t>RabinKarp</a:t>
            </a:r>
            <a:r>
              <a:rPr lang="en-US" sz="1100" dirty="0"/>
              <a:t> algo is to reduce compute hashing time by pre-computing hashes beforehand in time.</a:t>
            </a:r>
          </a:p>
          <a:p>
            <a:pPr marL="285750" indent="-285750">
              <a:buFont typeface="Arial" panose="020B0604020202020204" pitchFamily="34" charset="0"/>
              <a:buChar char="•"/>
            </a:pPr>
            <a:r>
              <a:rPr lang="en-US" sz="1100" dirty="0"/>
              <a:t>Main Idea behind pre-computing hashes is polynomial hashes of two consecutive substrings of T are very similar.</a:t>
            </a:r>
          </a:p>
          <a:p>
            <a:pPr marL="285750" indent="-285750">
              <a:buFont typeface="Arial" panose="020B0604020202020204" pitchFamily="34" charset="0"/>
              <a:buChar char="•"/>
            </a:pPr>
            <a:r>
              <a:rPr lang="en-US" sz="1100" dirty="0"/>
              <a:t>This way computing hashes time is reduced to O(|T| + |P|) instead of O(|T||P|).</a:t>
            </a:r>
          </a:p>
          <a:p>
            <a:pPr marL="285750" indent="-285750">
              <a:buFont typeface="Arial" panose="020B0604020202020204" pitchFamily="34" charset="0"/>
              <a:buChar char="•"/>
            </a:pPr>
            <a:endParaRPr lang="en-US" dirty="0"/>
          </a:p>
        </p:txBody>
      </p:sp>
      <p:sp>
        <p:nvSpPr>
          <p:cNvPr id="31" name="Rectangle 30">
            <a:extLst>
              <a:ext uri="{FF2B5EF4-FFF2-40B4-BE49-F238E27FC236}">
                <a16:creationId xmlns:a16="http://schemas.microsoft.com/office/drawing/2014/main" id="{7C5568E1-2101-4937-A95E-5717449A095E}"/>
              </a:ext>
            </a:extLst>
          </p:cNvPr>
          <p:cNvSpPr/>
          <p:nvPr/>
        </p:nvSpPr>
        <p:spPr>
          <a:xfrm>
            <a:off x="5905655" y="5424744"/>
            <a:ext cx="401360" cy="1476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A3D19F0-607C-457F-A878-AED4D96603DA}"/>
              </a:ext>
            </a:extLst>
          </p:cNvPr>
          <p:cNvSpPr/>
          <p:nvPr/>
        </p:nvSpPr>
        <p:spPr>
          <a:xfrm>
            <a:off x="5689600" y="5775175"/>
            <a:ext cx="539262" cy="1476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115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481264"/>
            <a:ext cx="3690425" cy="3907856"/>
          </a:xfrm>
        </p:spPr>
        <p:txBody>
          <a:bodyPr vert="horz" lIns="91440" tIns="45720" rIns="91440" bIns="45720" rtlCol="0" anchor="b">
            <a:normAutofit/>
          </a:bodyPr>
          <a:lstStyle/>
          <a:p>
            <a:r>
              <a:rPr lang="en-US" b="1" dirty="0"/>
              <a:t>Rabin’s Karp Algo</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4A4E513-C54F-4AF8-BCD4-9BE179B5C118}"/>
              </a:ext>
            </a:extLst>
          </p:cNvPr>
          <p:cNvPicPr>
            <a:picLocks noChangeAspect="1"/>
          </p:cNvPicPr>
          <p:nvPr/>
        </p:nvPicPr>
        <p:blipFill>
          <a:blip r:embed="rId2"/>
          <a:stretch>
            <a:fillRect/>
          </a:stretch>
        </p:blipFill>
        <p:spPr>
          <a:xfrm>
            <a:off x="1080845" y="481264"/>
            <a:ext cx="2004867" cy="1132501"/>
          </a:xfrm>
          <a:prstGeom prst="rect">
            <a:avLst/>
          </a:prstGeom>
        </p:spPr>
      </p:pic>
      <p:pic>
        <p:nvPicPr>
          <p:cNvPr id="8" name="Picture 7">
            <a:extLst>
              <a:ext uri="{FF2B5EF4-FFF2-40B4-BE49-F238E27FC236}">
                <a16:creationId xmlns:a16="http://schemas.microsoft.com/office/drawing/2014/main" id="{EA5ACD34-3C00-489A-98AF-ABF5B3E29CD0}"/>
              </a:ext>
            </a:extLst>
          </p:cNvPr>
          <p:cNvPicPr>
            <a:picLocks noChangeAspect="1"/>
          </p:cNvPicPr>
          <p:nvPr/>
        </p:nvPicPr>
        <p:blipFill>
          <a:blip r:embed="rId3"/>
          <a:stretch>
            <a:fillRect/>
          </a:stretch>
        </p:blipFill>
        <p:spPr>
          <a:xfrm>
            <a:off x="664502" y="1685828"/>
            <a:ext cx="2837551" cy="1692143"/>
          </a:xfrm>
          <a:prstGeom prst="rect">
            <a:avLst/>
          </a:prstGeom>
        </p:spPr>
      </p:pic>
      <p:pic>
        <p:nvPicPr>
          <p:cNvPr id="12" name="Picture 11">
            <a:extLst>
              <a:ext uri="{FF2B5EF4-FFF2-40B4-BE49-F238E27FC236}">
                <a16:creationId xmlns:a16="http://schemas.microsoft.com/office/drawing/2014/main" id="{B6970FD4-252C-4DFC-B177-60B99B5EC691}"/>
              </a:ext>
            </a:extLst>
          </p:cNvPr>
          <p:cNvPicPr>
            <a:picLocks noChangeAspect="1"/>
          </p:cNvPicPr>
          <p:nvPr/>
        </p:nvPicPr>
        <p:blipFill>
          <a:blip r:embed="rId4"/>
          <a:stretch>
            <a:fillRect/>
          </a:stretch>
        </p:blipFill>
        <p:spPr>
          <a:xfrm>
            <a:off x="3950067" y="711594"/>
            <a:ext cx="2992185" cy="2436046"/>
          </a:xfrm>
          <a:prstGeom prst="rect">
            <a:avLst/>
          </a:prstGeom>
        </p:spPr>
      </p:pic>
      <p:pic>
        <p:nvPicPr>
          <p:cNvPr id="19" name="Picture 18">
            <a:extLst>
              <a:ext uri="{FF2B5EF4-FFF2-40B4-BE49-F238E27FC236}">
                <a16:creationId xmlns:a16="http://schemas.microsoft.com/office/drawing/2014/main" id="{49E6A20F-FF8E-474B-87FB-55F073F2D7B9}"/>
              </a:ext>
            </a:extLst>
          </p:cNvPr>
          <p:cNvPicPr>
            <a:picLocks noChangeAspect="1"/>
          </p:cNvPicPr>
          <p:nvPr/>
        </p:nvPicPr>
        <p:blipFill>
          <a:blip r:embed="rId5"/>
          <a:stretch>
            <a:fillRect/>
          </a:stretch>
        </p:blipFill>
        <p:spPr>
          <a:xfrm>
            <a:off x="576775" y="3681662"/>
            <a:ext cx="3064291" cy="2575781"/>
          </a:xfrm>
          <a:prstGeom prst="rect">
            <a:avLst/>
          </a:prstGeom>
        </p:spPr>
      </p:pic>
      <p:sp>
        <p:nvSpPr>
          <p:cNvPr id="33" name="Rectangle 32">
            <a:extLst>
              <a:ext uri="{FF2B5EF4-FFF2-40B4-BE49-F238E27FC236}">
                <a16:creationId xmlns:a16="http://schemas.microsoft.com/office/drawing/2014/main" id="{B4DD79F7-2ADD-4251-A1A6-3A9BDBFBCE8D}"/>
              </a:ext>
            </a:extLst>
          </p:cNvPr>
          <p:cNvSpPr/>
          <p:nvPr/>
        </p:nvSpPr>
        <p:spPr>
          <a:xfrm>
            <a:off x="832816" y="5556738"/>
            <a:ext cx="1511799" cy="257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7CE3130-B7FF-4B79-ABB1-1CFA9EBDA64E}"/>
              </a:ext>
            </a:extLst>
          </p:cNvPr>
          <p:cNvSpPr txBox="1"/>
          <p:nvPr/>
        </p:nvSpPr>
        <p:spPr>
          <a:xfrm>
            <a:off x="3950067" y="3618523"/>
            <a:ext cx="2872764" cy="2677656"/>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273239"/>
                </a:solidFill>
                <a:effectLst/>
                <a:latin typeface="urw-din"/>
              </a:rPr>
              <a:t>The average and best-case running time of the Rabin-Karp algorithm is O(</a:t>
            </a:r>
            <a:r>
              <a:rPr lang="en-US" sz="1400" dirty="0">
                <a:solidFill>
                  <a:srgbClr val="273239"/>
                </a:solidFill>
                <a:latin typeface="urw-din"/>
              </a:rPr>
              <a:t>|T|</a:t>
            </a:r>
            <a:r>
              <a:rPr lang="en-US" sz="1400" b="0" i="0" dirty="0">
                <a:solidFill>
                  <a:srgbClr val="273239"/>
                </a:solidFill>
                <a:effectLst/>
                <a:latin typeface="urw-din"/>
              </a:rPr>
              <a:t>+</a:t>
            </a:r>
            <a:r>
              <a:rPr lang="en-US" sz="1400" dirty="0">
                <a:solidFill>
                  <a:srgbClr val="273239"/>
                </a:solidFill>
                <a:latin typeface="urw-din"/>
              </a:rPr>
              <a:t>|P|+</a:t>
            </a:r>
            <a:r>
              <a:rPr lang="en-US" sz="1400" dirty="0" err="1">
                <a:solidFill>
                  <a:srgbClr val="273239"/>
                </a:solidFill>
                <a:latin typeface="urw-din"/>
              </a:rPr>
              <a:t>q|P</a:t>
            </a:r>
            <a:r>
              <a:rPr lang="en-US" sz="1400" dirty="0">
                <a:solidFill>
                  <a:srgbClr val="273239"/>
                </a:solidFill>
                <a:latin typeface="urw-din"/>
              </a:rPr>
              <a:t>|</a:t>
            </a:r>
            <a:r>
              <a:rPr lang="en-US" sz="1400" b="0" i="0" dirty="0">
                <a:solidFill>
                  <a:srgbClr val="273239"/>
                </a:solidFill>
                <a:effectLst/>
                <a:latin typeface="urw-din"/>
              </a:rPr>
              <a:t>), but its worst-case time is O(|T||P|). Worst case of Rabin-Karp algorithm occurs when all characters of pattern and text are same as the hash values of all the substrings of txt[] match with hash value of pat[]. For example, pat[] = “AAA” and txt[] = “AAAAAAA”.</a:t>
            </a:r>
            <a:endParaRPr lang="en-US" sz="1400" dirty="0"/>
          </a:p>
        </p:txBody>
      </p:sp>
    </p:spTree>
    <p:extLst>
      <p:ext uri="{BB962C8B-B14F-4D97-AF65-F5344CB8AC3E}">
        <p14:creationId xmlns:p14="http://schemas.microsoft.com/office/powerpoint/2010/main" val="202237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481264"/>
            <a:ext cx="3690425" cy="3907856"/>
          </a:xfrm>
        </p:spPr>
        <p:txBody>
          <a:bodyPr vert="horz" lIns="91440" tIns="45720" rIns="91440" bIns="45720" rtlCol="0" anchor="b">
            <a:normAutofit/>
          </a:bodyPr>
          <a:lstStyle/>
          <a:p>
            <a:r>
              <a:rPr lang="en-US" b="1"/>
              <a:t>Binary Search Trees</a:t>
            </a:r>
            <a:endParaRPr lang="en-US" b="1" dirty="0"/>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D3020A3-9F6B-48AC-9C46-2B0D4B9BE8D0}"/>
              </a:ext>
            </a:extLst>
          </p:cNvPr>
          <p:cNvSpPr txBox="1"/>
          <p:nvPr/>
        </p:nvSpPr>
        <p:spPr>
          <a:xfrm>
            <a:off x="479666" y="481264"/>
            <a:ext cx="3207226" cy="1954381"/>
          </a:xfrm>
          <a:prstGeom prst="rect">
            <a:avLst/>
          </a:prstGeom>
          <a:noFill/>
        </p:spPr>
        <p:txBody>
          <a:bodyPr wrap="square" rtlCol="0">
            <a:spAutoFit/>
          </a:bodyPr>
          <a:lstStyle/>
          <a:p>
            <a:r>
              <a:rPr lang="en-US" sz="1100" b="1" dirty="0"/>
              <a:t>Purpose of Trees DS :</a:t>
            </a:r>
          </a:p>
          <a:p>
            <a:pPr marL="285750" indent="-285750">
              <a:buFont typeface="Arial" panose="020B0604020202020204" pitchFamily="34" charset="0"/>
              <a:buChar char="•"/>
            </a:pPr>
            <a:r>
              <a:rPr lang="en-US" sz="1100" dirty="0"/>
              <a:t>The main purpose of this DS is to get the best running time for these 4 operations:</a:t>
            </a:r>
          </a:p>
          <a:p>
            <a:r>
              <a:rPr lang="en-US" sz="1100" dirty="0" err="1"/>
              <a:t>RangeSearch</a:t>
            </a:r>
            <a:r>
              <a:rPr lang="en-US" sz="1100" dirty="0"/>
              <a:t>(</a:t>
            </a:r>
            <a:r>
              <a:rPr lang="en-US" sz="1100" dirty="0" err="1"/>
              <a:t>x,y</a:t>
            </a:r>
            <a:r>
              <a:rPr lang="en-US" sz="1100" dirty="0"/>
              <a:t>), </a:t>
            </a:r>
            <a:r>
              <a:rPr lang="en-US" sz="1100" dirty="0" err="1"/>
              <a:t>NearestNeighbors</a:t>
            </a:r>
            <a:r>
              <a:rPr lang="en-US" sz="1100" dirty="0"/>
              <a:t>(x), Insert(x), Delete(x)</a:t>
            </a:r>
          </a:p>
          <a:p>
            <a:r>
              <a:rPr lang="en-US" sz="1100" b="1" dirty="0"/>
              <a:t>Search Tree Property:</a:t>
            </a:r>
            <a:endParaRPr lang="en-US" sz="1100" dirty="0"/>
          </a:p>
          <a:p>
            <a:pPr marL="171450" indent="-171450">
              <a:buFont typeface="Arial" panose="020B0604020202020204" pitchFamily="34" charset="0"/>
              <a:buChar char="•"/>
            </a:pPr>
            <a:r>
              <a:rPr lang="en-US" sz="1100" dirty="0"/>
              <a:t>X’s key is larger than the key of any descendant of its left child.</a:t>
            </a:r>
          </a:p>
          <a:p>
            <a:pPr marL="171450" indent="-171450">
              <a:buFont typeface="Arial" panose="020B0604020202020204" pitchFamily="34" charset="0"/>
              <a:buChar char="•"/>
            </a:pPr>
            <a:r>
              <a:rPr lang="en-US" sz="1100" dirty="0"/>
              <a:t>And smaller than the key of any descendant of its right child.</a:t>
            </a:r>
          </a:p>
          <a:p>
            <a:pPr marL="171450" indent="-171450">
              <a:buFont typeface="Arial" panose="020B0604020202020204" pitchFamily="34" charset="0"/>
              <a:buChar char="•"/>
            </a:pPr>
            <a:endParaRPr lang="en-US" sz="1100" dirty="0"/>
          </a:p>
        </p:txBody>
      </p:sp>
      <p:pic>
        <p:nvPicPr>
          <p:cNvPr id="6" name="Picture 5">
            <a:extLst>
              <a:ext uri="{FF2B5EF4-FFF2-40B4-BE49-F238E27FC236}">
                <a16:creationId xmlns:a16="http://schemas.microsoft.com/office/drawing/2014/main" id="{95E74D85-45AA-41DE-BFF4-AF0D7418C464}"/>
              </a:ext>
            </a:extLst>
          </p:cNvPr>
          <p:cNvPicPr>
            <a:picLocks noChangeAspect="1"/>
          </p:cNvPicPr>
          <p:nvPr/>
        </p:nvPicPr>
        <p:blipFill>
          <a:blip r:embed="rId2"/>
          <a:stretch>
            <a:fillRect/>
          </a:stretch>
        </p:blipFill>
        <p:spPr>
          <a:xfrm>
            <a:off x="3854444" y="706815"/>
            <a:ext cx="1552335" cy="1150090"/>
          </a:xfrm>
          <a:prstGeom prst="rect">
            <a:avLst/>
          </a:prstGeom>
        </p:spPr>
      </p:pic>
      <p:pic>
        <p:nvPicPr>
          <p:cNvPr id="9" name="Picture 8">
            <a:extLst>
              <a:ext uri="{FF2B5EF4-FFF2-40B4-BE49-F238E27FC236}">
                <a16:creationId xmlns:a16="http://schemas.microsoft.com/office/drawing/2014/main" id="{06AB3A63-06EE-442C-ADFF-24230A9E4A2B}"/>
              </a:ext>
            </a:extLst>
          </p:cNvPr>
          <p:cNvPicPr>
            <a:picLocks noChangeAspect="1"/>
          </p:cNvPicPr>
          <p:nvPr/>
        </p:nvPicPr>
        <p:blipFill>
          <a:blip r:embed="rId3"/>
          <a:stretch>
            <a:fillRect/>
          </a:stretch>
        </p:blipFill>
        <p:spPr>
          <a:xfrm>
            <a:off x="5453812" y="1197038"/>
            <a:ext cx="1537205" cy="659867"/>
          </a:xfrm>
          <a:prstGeom prst="rect">
            <a:avLst/>
          </a:prstGeom>
        </p:spPr>
      </p:pic>
      <p:sp>
        <p:nvSpPr>
          <p:cNvPr id="10" name="TextBox 9">
            <a:extLst>
              <a:ext uri="{FF2B5EF4-FFF2-40B4-BE49-F238E27FC236}">
                <a16:creationId xmlns:a16="http://schemas.microsoft.com/office/drawing/2014/main" id="{29414CC8-8656-41E0-BE68-3413132AA12A}"/>
              </a:ext>
            </a:extLst>
          </p:cNvPr>
          <p:cNvSpPr txBox="1"/>
          <p:nvPr/>
        </p:nvSpPr>
        <p:spPr>
          <a:xfrm>
            <a:off x="3837070" y="1852237"/>
            <a:ext cx="3264512"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t>If key is not present at least you’ll find where the key should be inserted.</a:t>
            </a:r>
          </a:p>
        </p:txBody>
      </p:sp>
      <p:pic>
        <p:nvPicPr>
          <p:cNvPr id="13" name="Picture 12">
            <a:extLst>
              <a:ext uri="{FF2B5EF4-FFF2-40B4-BE49-F238E27FC236}">
                <a16:creationId xmlns:a16="http://schemas.microsoft.com/office/drawing/2014/main" id="{D6C3D909-CA12-4D06-838E-371450339BEA}"/>
              </a:ext>
            </a:extLst>
          </p:cNvPr>
          <p:cNvPicPr>
            <a:picLocks noChangeAspect="1"/>
          </p:cNvPicPr>
          <p:nvPr/>
        </p:nvPicPr>
        <p:blipFill>
          <a:blip r:embed="rId4"/>
          <a:stretch>
            <a:fillRect/>
          </a:stretch>
        </p:blipFill>
        <p:spPr>
          <a:xfrm>
            <a:off x="479663" y="3795569"/>
            <a:ext cx="3207225" cy="1073427"/>
          </a:xfrm>
          <a:prstGeom prst="rect">
            <a:avLst/>
          </a:prstGeom>
        </p:spPr>
      </p:pic>
      <p:pic>
        <p:nvPicPr>
          <p:cNvPr id="15" name="Picture 14">
            <a:extLst>
              <a:ext uri="{FF2B5EF4-FFF2-40B4-BE49-F238E27FC236}">
                <a16:creationId xmlns:a16="http://schemas.microsoft.com/office/drawing/2014/main" id="{11C9DD80-9650-418C-853A-D809E0EE4361}"/>
              </a:ext>
            </a:extLst>
          </p:cNvPr>
          <p:cNvPicPr>
            <a:picLocks noChangeAspect="1"/>
          </p:cNvPicPr>
          <p:nvPr/>
        </p:nvPicPr>
        <p:blipFill>
          <a:blip r:embed="rId5"/>
          <a:stretch>
            <a:fillRect/>
          </a:stretch>
        </p:blipFill>
        <p:spPr>
          <a:xfrm>
            <a:off x="2163062" y="4840925"/>
            <a:ext cx="1523830" cy="705327"/>
          </a:xfrm>
          <a:prstGeom prst="rect">
            <a:avLst/>
          </a:prstGeom>
        </p:spPr>
      </p:pic>
      <p:pic>
        <p:nvPicPr>
          <p:cNvPr id="17" name="Picture 16">
            <a:extLst>
              <a:ext uri="{FF2B5EF4-FFF2-40B4-BE49-F238E27FC236}">
                <a16:creationId xmlns:a16="http://schemas.microsoft.com/office/drawing/2014/main" id="{633B187E-7A0A-44FC-8456-E52F809D760B}"/>
              </a:ext>
            </a:extLst>
          </p:cNvPr>
          <p:cNvPicPr>
            <a:picLocks noChangeAspect="1"/>
          </p:cNvPicPr>
          <p:nvPr/>
        </p:nvPicPr>
        <p:blipFill>
          <a:blip r:embed="rId6"/>
          <a:stretch>
            <a:fillRect/>
          </a:stretch>
        </p:blipFill>
        <p:spPr>
          <a:xfrm>
            <a:off x="479665" y="4840169"/>
            <a:ext cx="1644570" cy="706084"/>
          </a:xfrm>
          <a:prstGeom prst="rect">
            <a:avLst/>
          </a:prstGeom>
        </p:spPr>
      </p:pic>
      <p:sp>
        <p:nvSpPr>
          <p:cNvPr id="18" name="TextBox 17">
            <a:extLst>
              <a:ext uri="{FF2B5EF4-FFF2-40B4-BE49-F238E27FC236}">
                <a16:creationId xmlns:a16="http://schemas.microsoft.com/office/drawing/2014/main" id="{3DFA662E-3707-45CC-BEC5-03222B867AA9}"/>
              </a:ext>
            </a:extLst>
          </p:cNvPr>
          <p:cNvSpPr txBox="1"/>
          <p:nvPr/>
        </p:nvSpPr>
        <p:spPr>
          <a:xfrm>
            <a:off x="3783790" y="431264"/>
            <a:ext cx="3207226" cy="369332"/>
          </a:xfrm>
          <a:prstGeom prst="rect">
            <a:avLst/>
          </a:prstGeom>
          <a:noFill/>
        </p:spPr>
        <p:txBody>
          <a:bodyPr wrap="square" rtlCol="0">
            <a:spAutoFit/>
          </a:bodyPr>
          <a:lstStyle/>
          <a:p>
            <a:pPr algn="ctr"/>
            <a:r>
              <a:rPr lang="en-US" b="1" dirty="0"/>
              <a:t>Find (k, R)</a:t>
            </a:r>
          </a:p>
        </p:txBody>
      </p:sp>
      <p:sp>
        <p:nvSpPr>
          <p:cNvPr id="28" name="TextBox 27">
            <a:extLst>
              <a:ext uri="{FF2B5EF4-FFF2-40B4-BE49-F238E27FC236}">
                <a16:creationId xmlns:a16="http://schemas.microsoft.com/office/drawing/2014/main" id="{54BB1346-CC8B-4FE3-80CE-362138EC1957}"/>
              </a:ext>
            </a:extLst>
          </p:cNvPr>
          <p:cNvSpPr txBox="1"/>
          <p:nvPr/>
        </p:nvSpPr>
        <p:spPr>
          <a:xfrm>
            <a:off x="479662" y="3479802"/>
            <a:ext cx="3207226" cy="369332"/>
          </a:xfrm>
          <a:prstGeom prst="rect">
            <a:avLst/>
          </a:prstGeom>
          <a:noFill/>
        </p:spPr>
        <p:txBody>
          <a:bodyPr wrap="square" rtlCol="0">
            <a:spAutoFit/>
          </a:bodyPr>
          <a:lstStyle/>
          <a:p>
            <a:pPr algn="ctr"/>
            <a:r>
              <a:rPr lang="en-US" b="1" dirty="0"/>
              <a:t>Next(N)</a:t>
            </a:r>
          </a:p>
        </p:txBody>
      </p:sp>
      <p:pic>
        <p:nvPicPr>
          <p:cNvPr id="22" name="Picture 21">
            <a:extLst>
              <a:ext uri="{FF2B5EF4-FFF2-40B4-BE49-F238E27FC236}">
                <a16:creationId xmlns:a16="http://schemas.microsoft.com/office/drawing/2014/main" id="{598998F1-3771-4023-B128-84B6EE5C4881}"/>
              </a:ext>
            </a:extLst>
          </p:cNvPr>
          <p:cNvPicPr>
            <a:picLocks noChangeAspect="1"/>
          </p:cNvPicPr>
          <p:nvPr/>
        </p:nvPicPr>
        <p:blipFill>
          <a:blip r:embed="rId7"/>
          <a:stretch>
            <a:fillRect/>
          </a:stretch>
        </p:blipFill>
        <p:spPr>
          <a:xfrm>
            <a:off x="478115" y="5537121"/>
            <a:ext cx="1644571" cy="863678"/>
          </a:xfrm>
          <a:prstGeom prst="rect">
            <a:avLst/>
          </a:prstGeom>
        </p:spPr>
      </p:pic>
      <p:pic>
        <p:nvPicPr>
          <p:cNvPr id="24" name="Picture 23">
            <a:extLst>
              <a:ext uri="{FF2B5EF4-FFF2-40B4-BE49-F238E27FC236}">
                <a16:creationId xmlns:a16="http://schemas.microsoft.com/office/drawing/2014/main" id="{95B2A460-8EA2-4A37-8707-528392B33340}"/>
              </a:ext>
            </a:extLst>
          </p:cNvPr>
          <p:cNvPicPr>
            <a:picLocks noChangeAspect="1"/>
          </p:cNvPicPr>
          <p:nvPr/>
        </p:nvPicPr>
        <p:blipFill>
          <a:blip r:embed="rId8"/>
          <a:stretch>
            <a:fillRect/>
          </a:stretch>
        </p:blipFill>
        <p:spPr>
          <a:xfrm>
            <a:off x="2170584" y="5546253"/>
            <a:ext cx="1516304" cy="830484"/>
          </a:xfrm>
          <a:prstGeom prst="rect">
            <a:avLst/>
          </a:prstGeom>
        </p:spPr>
      </p:pic>
      <p:pic>
        <p:nvPicPr>
          <p:cNvPr id="26" name="Picture 25">
            <a:extLst>
              <a:ext uri="{FF2B5EF4-FFF2-40B4-BE49-F238E27FC236}">
                <a16:creationId xmlns:a16="http://schemas.microsoft.com/office/drawing/2014/main" id="{57A0B82A-B10F-46E0-892D-6501F1CAFFF4}"/>
              </a:ext>
            </a:extLst>
          </p:cNvPr>
          <p:cNvPicPr>
            <a:picLocks noChangeAspect="1"/>
          </p:cNvPicPr>
          <p:nvPr/>
        </p:nvPicPr>
        <p:blipFill>
          <a:blip r:embed="rId9"/>
          <a:stretch>
            <a:fillRect/>
          </a:stretch>
        </p:blipFill>
        <p:spPr>
          <a:xfrm>
            <a:off x="4630612" y="3970501"/>
            <a:ext cx="1631096" cy="1019632"/>
          </a:xfrm>
          <a:prstGeom prst="rect">
            <a:avLst/>
          </a:prstGeom>
        </p:spPr>
      </p:pic>
      <p:pic>
        <p:nvPicPr>
          <p:cNvPr id="29" name="Picture 28">
            <a:extLst>
              <a:ext uri="{FF2B5EF4-FFF2-40B4-BE49-F238E27FC236}">
                <a16:creationId xmlns:a16="http://schemas.microsoft.com/office/drawing/2014/main" id="{74E5DAE7-7F0B-4950-976E-D0277BA01FA7}"/>
              </a:ext>
            </a:extLst>
          </p:cNvPr>
          <p:cNvPicPr>
            <a:picLocks noChangeAspect="1"/>
          </p:cNvPicPr>
          <p:nvPr/>
        </p:nvPicPr>
        <p:blipFill>
          <a:blip r:embed="rId10"/>
          <a:stretch>
            <a:fillRect/>
          </a:stretch>
        </p:blipFill>
        <p:spPr>
          <a:xfrm>
            <a:off x="4122351" y="4955798"/>
            <a:ext cx="2693951" cy="1420938"/>
          </a:xfrm>
          <a:prstGeom prst="rect">
            <a:avLst/>
          </a:prstGeom>
        </p:spPr>
      </p:pic>
      <p:sp>
        <p:nvSpPr>
          <p:cNvPr id="37" name="TextBox 36">
            <a:extLst>
              <a:ext uri="{FF2B5EF4-FFF2-40B4-BE49-F238E27FC236}">
                <a16:creationId xmlns:a16="http://schemas.microsoft.com/office/drawing/2014/main" id="{20F8FD1F-5E63-43E4-BA5A-42701DEC5874}"/>
              </a:ext>
            </a:extLst>
          </p:cNvPr>
          <p:cNvSpPr txBox="1"/>
          <p:nvPr/>
        </p:nvSpPr>
        <p:spPr>
          <a:xfrm>
            <a:off x="3847759" y="3554828"/>
            <a:ext cx="3207226" cy="369332"/>
          </a:xfrm>
          <a:prstGeom prst="rect">
            <a:avLst/>
          </a:prstGeom>
          <a:noFill/>
        </p:spPr>
        <p:txBody>
          <a:bodyPr wrap="square" rtlCol="0">
            <a:spAutoFit/>
          </a:bodyPr>
          <a:lstStyle/>
          <a:p>
            <a:pPr algn="ctr"/>
            <a:r>
              <a:rPr lang="en-US" b="1" dirty="0" err="1"/>
              <a:t>RangeSearch</a:t>
            </a:r>
            <a:r>
              <a:rPr lang="en-US" b="1" dirty="0"/>
              <a:t>(</a:t>
            </a:r>
            <a:r>
              <a:rPr lang="en-US" b="1" dirty="0" err="1"/>
              <a:t>x,y,R</a:t>
            </a:r>
            <a:r>
              <a:rPr lang="en-US" b="1" dirty="0"/>
              <a:t>)</a:t>
            </a:r>
          </a:p>
        </p:txBody>
      </p:sp>
      <p:pic>
        <p:nvPicPr>
          <p:cNvPr id="5" name="Picture 4">
            <a:extLst>
              <a:ext uri="{FF2B5EF4-FFF2-40B4-BE49-F238E27FC236}">
                <a16:creationId xmlns:a16="http://schemas.microsoft.com/office/drawing/2014/main" id="{24F65EFC-57FC-478C-81D7-5D72A913A2C8}"/>
              </a:ext>
            </a:extLst>
          </p:cNvPr>
          <p:cNvPicPr>
            <a:picLocks noChangeAspect="1"/>
          </p:cNvPicPr>
          <p:nvPr/>
        </p:nvPicPr>
        <p:blipFill>
          <a:blip r:embed="rId11"/>
          <a:stretch>
            <a:fillRect/>
          </a:stretch>
        </p:blipFill>
        <p:spPr>
          <a:xfrm>
            <a:off x="3981334" y="2581699"/>
            <a:ext cx="2929651" cy="725138"/>
          </a:xfrm>
          <a:prstGeom prst="rect">
            <a:avLst/>
          </a:prstGeom>
        </p:spPr>
      </p:pic>
      <p:sp>
        <p:nvSpPr>
          <p:cNvPr id="25" name="TextBox 24">
            <a:extLst>
              <a:ext uri="{FF2B5EF4-FFF2-40B4-BE49-F238E27FC236}">
                <a16:creationId xmlns:a16="http://schemas.microsoft.com/office/drawing/2014/main" id="{30115A87-3FF1-45AE-B29A-3D2BC301CD81}"/>
              </a:ext>
            </a:extLst>
          </p:cNvPr>
          <p:cNvSpPr txBox="1"/>
          <p:nvPr/>
        </p:nvSpPr>
        <p:spPr>
          <a:xfrm>
            <a:off x="3842546" y="2236696"/>
            <a:ext cx="3207226" cy="369332"/>
          </a:xfrm>
          <a:prstGeom prst="rect">
            <a:avLst/>
          </a:prstGeom>
          <a:noFill/>
        </p:spPr>
        <p:txBody>
          <a:bodyPr wrap="square" rtlCol="0">
            <a:spAutoFit/>
          </a:bodyPr>
          <a:lstStyle/>
          <a:p>
            <a:pPr algn="ctr"/>
            <a:r>
              <a:rPr lang="en-US" b="1" dirty="0"/>
              <a:t>Insert (k, R)</a:t>
            </a:r>
          </a:p>
        </p:txBody>
      </p:sp>
      <p:pic>
        <p:nvPicPr>
          <p:cNvPr id="8" name="Picture 7">
            <a:extLst>
              <a:ext uri="{FF2B5EF4-FFF2-40B4-BE49-F238E27FC236}">
                <a16:creationId xmlns:a16="http://schemas.microsoft.com/office/drawing/2014/main" id="{277A1B45-3573-4321-A89C-F4C715FCB572}"/>
              </a:ext>
            </a:extLst>
          </p:cNvPr>
          <p:cNvPicPr>
            <a:picLocks noChangeAspect="1"/>
          </p:cNvPicPr>
          <p:nvPr/>
        </p:nvPicPr>
        <p:blipFill>
          <a:blip r:embed="rId12"/>
          <a:stretch>
            <a:fillRect/>
          </a:stretch>
        </p:blipFill>
        <p:spPr>
          <a:xfrm>
            <a:off x="7631553" y="405898"/>
            <a:ext cx="2145494" cy="1446339"/>
          </a:xfrm>
          <a:prstGeom prst="rect">
            <a:avLst/>
          </a:prstGeom>
        </p:spPr>
      </p:pic>
      <p:sp>
        <p:nvSpPr>
          <p:cNvPr id="30" name="TextBox 29">
            <a:extLst>
              <a:ext uri="{FF2B5EF4-FFF2-40B4-BE49-F238E27FC236}">
                <a16:creationId xmlns:a16="http://schemas.microsoft.com/office/drawing/2014/main" id="{9A1EFD7B-A179-42F9-8118-2AB7ABC6AC6D}"/>
              </a:ext>
            </a:extLst>
          </p:cNvPr>
          <p:cNvSpPr txBox="1"/>
          <p:nvPr/>
        </p:nvSpPr>
        <p:spPr>
          <a:xfrm>
            <a:off x="8021909" y="36566"/>
            <a:ext cx="3690425" cy="369332"/>
          </a:xfrm>
          <a:prstGeom prst="rect">
            <a:avLst/>
          </a:prstGeom>
          <a:noFill/>
        </p:spPr>
        <p:txBody>
          <a:bodyPr wrap="square" rtlCol="0">
            <a:spAutoFit/>
          </a:bodyPr>
          <a:lstStyle/>
          <a:p>
            <a:pPr algn="ctr"/>
            <a:r>
              <a:rPr lang="en-US" b="1" dirty="0"/>
              <a:t>Delete (N)</a:t>
            </a:r>
          </a:p>
        </p:txBody>
      </p:sp>
      <p:pic>
        <p:nvPicPr>
          <p:cNvPr id="12" name="Picture 11">
            <a:extLst>
              <a:ext uri="{FF2B5EF4-FFF2-40B4-BE49-F238E27FC236}">
                <a16:creationId xmlns:a16="http://schemas.microsoft.com/office/drawing/2014/main" id="{C8E6665B-E4FB-40F5-B873-09473A0F44F3}"/>
              </a:ext>
            </a:extLst>
          </p:cNvPr>
          <p:cNvPicPr>
            <a:picLocks noChangeAspect="1"/>
          </p:cNvPicPr>
          <p:nvPr/>
        </p:nvPicPr>
        <p:blipFill>
          <a:blip r:embed="rId13"/>
          <a:stretch>
            <a:fillRect/>
          </a:stretch>
        </p:blipFill>
        <p:spPr>
          <a:xfrm>
            <a:off x="9777047" y="431264"/>
            <a:ext cx="2375148" cy="1446339"/>
          </a:xfrm>
          <a:prstGeom prst="rect">
            <a:avLst/>
          </a:prstGeom>
        </p:spPr>
      </p:pic>
    </p:spTree>
    <p:extLst>
      <p:ext uri="{BB962C8B-B14F-4D97-AF65-F5344CB8AC3E}">
        <p14:creationId xmlns:p14="http://schemas.microsoft.com/office/powerpoint/2010/main" val="1534956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3673230"/>
            <a:ext cx="3690425" cy="715889"/>
          </a:xfrm>
        </p:spPr>
        <p:txBody>
          <a:bodyPr vert="horz" lIns="91440" tIns="45720" rIns="91440" bIns="45720" rtlCol="0" anchor="b">
            <a:normAutofit fontScale="90000"/>
          </a:bodyPr>
          <a:lstStyle/>
          <a:p>
            <a:r>
              <a:rPr lang="en-US" b="1" dirty="0"/>
              <a:t>Binary Search Tree Applications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CAE8C9C-4DDA-4913-96FC-CB7F02CDB27C}"/>
              </a:ext>
            </a:extLst>
          </p:cNvPr>
          <p:cNvSpPr txBox="1"/>
          <p:nvPr/>
        </p:nvSpPr>
        <p:spPr>
          <a:xfrm>
            <a:off x="445462" y="422985"/>
            <a:ext cx="3207226" cy="369332"/>
          </a:xfrm>
          <a:prstGeom prst="rect">
            <a:avLst/>
          </a:prstGeom>
          <a:noFill/>
        </p:spPr>
        <p:txBody>
          <a:bodyPr wrap="square" rtlCol="0">
            <a:spAutoFit/>
          </a:bodyPr>
          <a:lstStyle/>
          <a:p>
            <a:pPr algn="ctr"/>
            <a:r>
              <a:rPr lang="en-US" b="1" dirty="0"/>
              <a:t>Order Statistics</a:t>
            </a:r>
          </a:p>
        </p:txBody>
      </p:sp>
      <p:sp>
        <p:nvSpPr>
          <p:cNvPr id="28" name="TextBox 27">
            <a:extLst>
              <a:ext uri="{FF2B5EF4-FFF2-40B4-BE49-F238E27FC236}">
                <a16:creationId xmlns:a16="http://schemas.microsoft.com/office/drawing/2014/main" id="{522CD28B-0C63-44CF-8122-EE01EAB5AE6B}"/>
              </a:ext>
            </a:extLst>
          </p:cNvPr>
          <p:cNvSpPr txBox="1"/>
          <p:nvPr/>
        </p:nvSpPr>
        <p:spPr>
          <a:xfrm>
            <a:off x="445462" y="788366"/>
            <a:ext cx="3207226" cy="1015663"/>
          </a:xfrm>
          <a:prstGeom prst="rect">
            <a:avLst/>
          </a:prstGeom>
          <a:noFill/>
        </p:spPr>
        <p:txBody>
          <a:bodyPr wrap="square" rtlCol="0">
            <a:spAutoFit/>
          </a:bodyPr>
          <a:lstStyle/>
          <a:p>
            <a:pPr marL="285750" indent="-285750">
              <a:buFont typeface="Arial" panose="020B0604020202020204" pitchFamily="34" charset="0"/>
              <a:buChar char="•"/>
            </a:pPr>
            <a:r>
              <a:rPr lang="en-US" sz="1000" dirty="0"/>
              <a:t>Given the root of a Tree and a number, k returns the kth smallest element in T.</a:t>
            </a:r>
          </a:p>
          <a:p>
            <a:pPr marL="285750" indent="-285750">
              <a:buFont typeface="Arial" panose="020B0604020202020204" pitchFamily="34" charset="0"/>
              <a:buChar char="•"/>
            </a:pPr>
            <a:r>
              <a:rPr lang="en-US" sz="1000" dirty="0" err="1"/>
              <a:t>N.Size</a:t>
            </a:r>
            <a:r>
              <a:rPr lang="en-US" sz="1000" dirty="0"/>
              <a:t> returns the number of elements in the subtree of N.</a:t>
            </a:r>
          </a:p>
          <a:p>
            <a:pPr marL="285750" indent="-285750">
              <a:buFont typeface="Arial" panose="020B0604020202020204" pitchFamily="34" charset="0"/>
              <a:buChar char="•"/>
            </a:pPr>
            <a:r>
              <a:rPr lang="en-US" sz="1000" dirty="0"/>
              <a:t>When you rotate you need to recompute the sizes.</a:t>
            </a:r>
          </a:p>
          <a:p>
            <a:pPr marL="285750" indent="-285750">
              <a:buFont typeface="Arial" panose="020B0604020202020204" pitchFamily="34" charset="0"/>
              <a:buChar char="•"/>
            </a:pPr>
            <a:endParaRPr lang="en-US" sz="1000" dirty="0"/>
          </a:p>
        </p:txBody>
      </p:sp>
      <p:pic>
        <p:nvPicPr>
          <p:cNvPr id="4" name="Picture 3">
            <a:extLst>
              <a:ext uri="{FF2B5EF4-FFF2-40B4-BE49-F238E27FC236}">
                <a16:creationId xmlns:a16="http://schemas.microsoft.com/office/drawing/2014/main" id="{A91C0BF1-6891-4A08-A55B-4877E34B2108}"/>
              </a:ext>
            </a:extLst>
          </p:cNvPr>
          <p:cNvPicPr>
            <a:picLocks noChangeAspect="1"/>
          </p:cNvPicPr>
          <p:nvPr/>
        </p:nvPicPr>
        <p:blipFill>
          <a:blip r:embed="rId3"/>
          <a:stretch>
            <a:fillRect/>
          </a:stretch>
        </p:blipFill>
        <p:spPr>
          <a:xfrm>
            <a:off x="521767" y="1686500"/>
            <a:ext cx="3130921" cy="1751386"/>
          </a:xfrm>
          <a:prstGeom prst="rect">
            <a:avLst/>
          </a:prstGeom>
        </p:spPr>
      </p:pic>
      <p:pic>
        <p:nvPicPr>
          <p:cNvPr id="8" name="Picture 7">
            <a:extLst>
              <a:ext uri="{FF2B5EF4-FFF2-40B4-BE49-F238E27FC236}">
                <a16:creationId xmlns:a16="http://schemas.microsoft.com/office/drawing/2014/main" id="{106F3046-2986-4556-A0E1-81056476124A}"/>
              </a:ext>
            </a:extLst>
          </p:cNvPr>
          <p:cNvPicPr>
            <a:picLocks noChangeAspect="1"/>
          </p:cNvPicPr>
          <p:nvPr/>
        </p:nvPicPr>
        <p:blipFill>
          <a:blip r:embed="rId4"/>
          <a:stretch>
            <a:fillRect/>
          </a:stretch>
        </p:blipFill>
        <p:spPr>
          <a:xfrm>
            <a:off x="3937086" y="607651"/>
            <a:ext cx="3018147" cy="2580711"/>
          </a:xfrm>
          <a:prstGeom prst="rect">
            <a:avLst/>
          </a:prstGeom>
        </p:spPr>
      </p:pic>
      <p:sp>
        <p:nvSpPr>
          <p:cNvPr id="10" name="TextBox 9">
            <a:extLst>
              <a:ext uri="{FF2B5EF4-FFF2-40B4-BE49-F238E27FC236}">
                <a16:creationId xmlns:a16="http://schemas.microsoft.com/office/drawing/2014/main" id="{9D1D1976-3D64-42C3-AE33-899CF0F30623}"/>
              </a:ext>
            </a:extLst>
          </p:cNvPr>
          <p:cNvSpPr txBox="1"/>
          <p:nvPr/>
        </p:nvSpPr>
        <p:spPr>
          <a:xfrm>
            <a:off x="5183690" y="1399822"/>
            <a:ext cx="1727200" cy="369332"/>
          </a:xfrm>
          <a:prstGeom prst="rect">
            <a:avLst/>
          </a:prstGeom>
          <a:noFill/>
        </p:spPr>
        <p:txBody>
          <a:bodyPr wrap="square" rtlCol="0">
            <a:spAutoFit/>
          </a:bodyPr>
          <a:lstStyle/>
          <a:p>
            <a:r>
              <a:rPr lang="en-US" b="1" dirty="0">
                <a:solidFill>
                  <a:srgbClr val="0000FF"/>
                </a:solidFill>
              </a:rPr>
              <a:t>Runtime is O(h)</a:t>
            </a:r>
          </a:p>
        </p:txBody>
      </p:sp>
      <p:sp>
        <p:nvSpPr>
          <p:cNvPr id="32" name="TextBox 31">
            <a:extLst>
              <a:ext uri="{FF2B5EF4-FFF2-40B4-BE49-F238E27FC236}">
                <a16:creationId xmlns:a16="http://schemas.microsoft.com/office/drawing/2014/main" id="{788D85FB-8AC2-49C8-9F47-A9D2FC2B8C7D}"/>
              </a:ext>
            </a:extLst>
          </p:cNvPr>
          <p:cNvSpPr txBox="1"/>
          <p:nvPr/>
        </p:nvSpPr>
        <p:spPr>
          <a:xfrm>
            <a:off x="479666" y="3538308"/>
            <a:ext cx="3207226" cy="369332"/>
          </a:xfrm>
          <a:prstGeom prst="rect">
            <a:avLst/>
          </a:prstGeom>
          <a:noFill/>
        </p:spPr>
        <p:txBody>
          <a:bodyPr wrap="square" rtlCol="0">
            <a:spAutoFit/>
          </a:bodyPr>
          <a:lstStyle/>
          <a:p>
            <a:pPr algn="ctr"/>
            <a:r>
              <a:rPr lang="en-US" b="1" dirty="0"/>
              <a:t>Color Flips</a:t>
            </a:r>
          </a:p>
        </p:txBody>
      </p:sp>
      <p:pic>
        <p:nvPicPr>
          <p:cNvPr id="15" name="Picture 14">
            <a:extLst>
              <a:ext uri="{FF2B5EF4-FFF2-40B4-BE49-F238E27FC236}">
                <a16:creationId xmlns:a16="http://schemas.microsoft.com/office/drawing/2014/main" id="{0E396730-5195-4396-B912-42BAFC8AC6F0}"/>
              </a:ext>
            </a:extLst>
          </p:cNvPr>
          <p:cNvPicPr>
            <a:picLocks noChangeAspect="1"/>
          </p:cNvPicPr>
          <p:nvPr/>
        </p:nvPicPr>
        <p:blipFill>
          <a:blip r:embed="rId5"/>
          <a:stretch>
            <a:fillRect/>
          </a:stretch>
        </p:blipFill>
        <p:spPr>
          <a:xfrm>
            <a:off x="521767" y="3908224"/>
            <a:ext cx="1429553" cy="1103523"/>
          </a:xfrm>
          <a:prstGeom prst="rect">
            <a:avLst/>
          </a:prstGeom>
        </p:spPr>
      </p:pic>
      <p:sp>
        <p:nvSpPr>
          <p:cNvPr id="16" name="TextBox 15">
            <a:extLst>
              <a:ext uri="{FF2B5EF4-FFF2-40B4-BE49-F238E27FC236}">
                <a16:creationId xmlns:a16="http://schemas.microsoft.com/office/drawing/2014/main" id="{FA0DA27D-C1F6-47F2-8618-E02670C4D457}"/>
              </a:ext>
            </a:extLst>
          </p:cNvPr>
          <p:cNvSpPr txBox="1"/>
          <p:nvPr/>
        </p:nvSpPr>
        <p:spPr>
          <a:xfrm>
            <a:off x="1951320" y="3907640"/>
            <a:ext cx="1896440" cy="1231106"/>
          </a:xfrm>
          <a:prstGeom prst="rect">
            <a:avLst/>
          </a:prstGeom>
          <a:noFill/>
        </p:spPr>
        <p:txBody>
          <a:bodyPr wrap="square" rtlCol="0">
            <a:spAutoFit/>
          </a:bodyPr>
          <a:lstStyle/>
          <a:p>
            <a:pPr algn="ctr"/>
            <a:r>
              <a:rPr lang="en-US" sz="1050" b="1" u="sng" dirty="0"/>
              <a:t>Operations</a:t>
            </a:r>
            <a:endParaRPr lang="en-US" sz="900" b="1" u="sng" dirty="0"/>
          </a:p>
          <a:p>
            <a:endParaRPr lang="en-US" sz="900" dirty="0"/>
          </a:p>
          <a:p>
            <a:r>
              <a:rPr lang="en-US" sz="900" dirty="0"/>
              <a:t>● </a:t>
            </a:r>
            <a:r>
              <a:rPr lang="en-US" sz="900" dirty="0" err="1"/>
              <a:t>NewArray</a:t>
            </a:r>
            <a:r>
              <a:rPr lang="en-US" sz="900" dirty="0"/>
              <a:t>(n) - Creates an array with n white squares.</a:t>
            </a:r>
          </a:p>
          <a:p>
            <a:r>
              <a:rPr lang="en-US" sz="900" dirty="0"/>
              <a:t>● Color(m) – Returns color of </a:t>
            </a:r>
            <a:r>
              <a:rPr lang="en-US" sz="900" dirty="0" err="1"/>
              <a:t>mth</a:t>
            </a:r>
            <a:r>
              <a:rPr lang="en-US" sz="900" dirty="0"/>
              <a:t> square.</a:t>
            </a:r>
          </a:p>
          <a:p>
            <a:r>
              <a:rPr lang="en-US" sz="900" dirty="0"/>
              <a:t>● Flip(x) – Flips the color of all squares of index &gt; x.</a:t>
            </a:r>
          </a:p>
        </p:txBody>
      </p:sp>
      <p:pic>
        <p:nvPicPr>
          <p:cNvPr id="20" name="Picture 19">
            <a:extLst>
              <a:ext uri="{FF2B5EF4-FFF2-40B4-BE49-F238E27FC236}">
                <a16:creationId xmlns:a16="http://schemas.microsoft.com/office/drawing/2014/main" id="{9630EBB9-CF3C-4656-A7A3-FB99069181FD}"/>
              </a:ext>
            </a:extLst>
          </p:cNvPr>
          <p:cNvPicPr>
            <a:picLocks noChangeAspect="1"/>
          </p:cNvPicPr>
          <p:nvPr/>
        </p:nvPicPr>
        <p:blipFill>
          <a:blip r:embed="rId6"/>
          <a:stretch>
            <a:fillRect/>
          </a:stretch>
        </p:blipFill>
        <p:spPr>
          <a:xfrm>
            <a:off x="479666" y="5252928"/>
            <a:ext cx="1438851" cy="1007196"/>
          </a:xfrm>
          <a:prstGeom prst="rect">
            <a:avLst/>
          </a:prstGeom>
        </p:spPr>
      </p:pic>
      <p:pic>
        <p:nvPicPr>
          <p:cNvPr id="23" name="Picture 22">
            <a:extLst>
              <a:ext uri="{FF2B5EF4-FFF2-40B4-BE49-F238E27FC236}">
                <a16:creationId xmlns:a16="http://schemas.microsoft.com/office/drawing/2014/main" id="{E90761E6-B433-4A1D-9465-F278E2CB3A46}"/>
              </a:ext>
            </a:extLst>
          </p:cNvPr>
          <p:cNvPicPr>
            <a:picLocks noChangeAspect="1"/>
          </p:cNvPicPr>
          <p:nvPr/>
        </p:nvPicPr>
        <p:blipFill>
          <a:blip r:embed="rId7"/>
          <a:stretch>
            <a:fillRect/>
          </a:stretch>
        </p:blipFill>
        <p:spPr>
          <a:xfrm>
            <a:off x="1988889" y="5252927"/>
            <a:ext cx="1663799" cy="1103523"/>
          </a:xfrm>
          <a:prstGeom prst="rect">
            <a:avLst/>
          </a:prstGeom>
        </p:spPr>
      </p:pic>
      <p:pic>
        <p:nvPicPr>
          <p:cNvPr id="34" name="Picture 33">
            <a:extLst>
              <a:ext uri="{FF2B5EF4-FFF2-40B4-BE49-F238E27FC236}">
                <a16:creationId xmlns:a16="http://schemas.microsoft.com/office/drawing/2014/main" id="{C7527291-B379-4D92-B7CA-DA81886BF699}"/>
              </a:ext>
            </a:extLst>
          </p:cNvPr>
          <p:cNvPicPr>
            <a:picLocks noChangeAspect="1"/>
          </p:cNvPicPr>
          <p:nvPr/>
        </p:nvPicPr>
        <p:blipFill>
          <a:blip r:embed="rId8"/>
          <a:stretch>
            <a:fillRect/>
          </a:stretch>
        </p:blipFill>
        <p:spPr>
          <a:xfrm>
            <a:off x="3852151" y="3538309"/>
            <a:ext cx="1467263" cy="1231106"/>
          </a:xfrm>
          <a:prstGeom prst="rect">
            <a:avLst/>
          </a:prstGeom>
        </p:spPr>
      </p:pic>
      <p:pic>
        <p:nvPicPr>
          <p:cNvPr id="37" name="Picture 36">
            <a:extLst>
              <a:ext uri="{FF2B5EF4-FFF2-40B4-BE49-F238E27FC236}">
                <a16:creationId xmlns:a16="http://schemas.microsoft.com/office/drawing/2014/main" id="{677BEAC6-7B6C-4A06-A10D-A4D77DA0E39F}"/>
              </a:ext>
            </a:extLst>
          </p:cNvPr>
          <p:cNvPicPr>
            <a:picLocks noChangeAspect="1"/>
          </p:cNvPicPr>
          <p:nvPr/>
        </p:nvPicPr>
        <p:blipFill>
          <a:blip r:embed="rId9"/>
          <a:stretch>
            <a:fillRect/>
          </a:stretch>
        </p:blipFill>
        <p:spPr>
          <a:xfrm>
            <a:off x="5288157" y="3576534"/>
            <a:ext cx="1771781" cy="1234257"/>
          </a:xfrm>
          <a:prstGeom prst="rect">
            <a:avLst/>
          </a:prstGeom>
        </p:spPr>
      </p:pic>
      <p:pic>
        <p:nvPicPr>
          <p:cNvPr id="49" name="Picture 48">
            <a:extLst>
              <a:ext uri="{FF2B5EF4-FFF2-40B4-BE49-F238E27FC236}">
                <a16:creationId xmlns:a16="http://schemas.microsoft.com/office/drawing/2014/main" id="{E3A2F9A0-9FE3-4A92-A330-D949D26BD55B}"/>
              </a:ext>
            </a:extLst>
          </p:cNvPr>
          <p:cNvPicPr>
            <a:picLocks noChangeAspect="1"/>
          </p:cNvPicPr>
          <p:nvPr/>
        </p:nvPicPr>
        <p:blipFill>
          <a:blip r:embed="rId10"/>
          <a:stretch>
            <a:fillRect/>
          </a:stretch>
        </p:blipFill>
        <p:spPr>
          <a:xfrm>
            <a:off x="3832382" y="5389521"/>
            <a:ext cx="1427971" cy="856584"/>
          </a:xfrm>
          <a:prstGeom prst="rect">
            <a:avLst/>
          </a:prstGeom>
        </p:spPr>
      </p:pic>
      <p:sp>
        <p:nvSpPr>
          <p:cNvPr id="50" name="TextBox 49">
            <a:extLst>
              <a:ext uri="{FF2B5EF4-FFF2-40B4-BE49-F238E27FC236}">
                <a16:creationId xmlns:a16="http://schemas.microsoft.com/office/drawing/2014/main" id="{F60C7E30-1F5D-432B-84A8-B6569672B479}"/>
              </a:ext>
            </a:extLst>
          </p:cNvPr>
          <p:cNvSpPr txBox="1"/>
          <p:nvPr/>
        </p:nvSpPr>
        <p:spPr>
          <a:xfrm>
            <a:off x="3863641" y="5028401"/>
            <a:ext cx="1385870" cy="369332"/>
          </a:xfrm>
          <a:prstGeom prst="rect">
            <a:avLst/>
          </a:prstGeom>
          <a:noFill/>
        </p:spPr>
        <p:txBody>
          <a:bodyPr wrap="square" rtlCol="0">
            <a:spAutoFit/>
          </a:bodyPr>
          <a:lstStyle/>
          <a:p>
            <a:pPr algn="ctr"/>
            <a:r>
              <a:rPr lang="en-US" b="1" dirty="0"/>
              <a:t>Find</a:t>
            </a:r>
          </a:p>
        </p:txBody>
      </p:sp>
      <p:pic>
        <p:nvPicPr>
          <p:cNvPr id="52" name="Picture 51">
            <a:extLst>
              <a:ext uri="{FF2B5EF4-FFF2-40B4-BE49-F238E27FC236}">
                <a16:creationId xmlns:a16="http://schemas.microsoft.com/office/drawing/2014/main" id="{BE2F04CA-1DA3-4C70-A1DD-BF8773029539}"/>
              </a:ext>
            </a:extLst>
          </p:cNvPr>
          <p:cNvPicPr>
            <a:picLocks noChangeAspect="1"/>
          </p:cNvPicPr>
          <p:nvPr/>
        </p:nvPicPr>
        <p:blipFill>
          <a:blip r:embed="rId11"/>
          <a:stretch>
            <a:fillRect/>
          </a:stretch>
        </p:blipFill>
        <p:spPr>
          <a:xfrm>
            <a:off x="5319414" y="5092784"/>
            <a:ext cx="1647929" cy="1121378"/>
          </a:xfrm>
          <a:prstGeom prst="rect">
            <a:avLst/>
          </a:prstGeom>
        </p:spPr>
      </p:pic>
      <p:sp>
        <p:nvSpPr>
          <p:cNvPr id="53" name="TextBox 52">
            <a:extLst>
              <a:ext uri="{FF2B5EF4-FFF2-40B4-BE49-F238E27FC236}">
                <a16:creationId xmlns:a16="http://schemas.microsoft.com/office/drawing/2014/main" id="{51653188-65CB-4C1F-BBBA-C35C371CF459}"/>
              </a:ext>
            </a:extLst>
          </p:cNvPr>
          <p:cNvSpPr txBox="1"/>
          <p:nvPr/>
        </p:nvSpPr>
        <p:spPr>
          <a:xfrm>
            <a:off x="5319414" y="4801995"/>
            <a:ext cx="1647929" cy="369332"/>
          </a:xfrm>
          <a:prstGeom prst="rect">
            <a:avLst/>
          </a:prstGeom>
          <a:noFill/>
        </p:spPr>
        <p:txBody>
          <a:bodyPr wrap="square" rtlCol="0">
            <a:spAutoFit/>
          </a:bodyPr>
          <a:lstStyle/>
          <a:p>
            <a:pPr algn="ctr"/>
            <a:r>
              <a:rPr lang="en-US" b="1" dirty="0"/>
              <a:t>Flip</a:t>
            </a:r>
          </a:p>
        </p:txBody>
      </p:sp>
    </p:spTree>
    <p:extLst>
      <p:ext uri="{BB962C8B-B14F-4D97-AF65-F5344CB8AC3E}">
        <p14:creationId xmlns:p14="http://schemas.microsoft.com/office/powerpoint/2010/main" val="3576278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A278AB-3B4D-4824-9E4A-AF3458F7295D}"/>
              </a:ext>
            </a:extLst>
          </p:cNvPr>
          <p:cNvSpPr/>
          <p:nvPr/>
        </p:nvSpPr>
        <p:spPr>
          <a:xfrm>
            <a:off x="7604369" y="0"/>
            <a:ext cx="4450782" cy="2416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3673230"/>
            <a:ext cx="3690425" cy="715889"/>
          </a:xfrm>
        </p:spPr>
        <p:txBody>
          <a:bodyPr vert="horz" lIns="91440" tIns="45720" rIns="91440" bIns="45720" rtlCol="0" anchor="b">
            <a:normAutofit/>
          </a:bodyPr>
          <a:lstStyle/>
          <a:p>
            <a:r>
              <a:rPr lang="en-US" b="1" dirty="0"/>
              <a:t>AVL Trees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57A07F3E-DF0E-49C8-8177-BBEBB6D8DADE}"/>
              </a:ext>
            </a:extLst>
          </p:cNvPr>
          <p:cNvSpPr txBox="1"/>
          <p:nvPr/>
        </p:nvSpPr>
        <p:spPr>
          <a:xfrm>
            <a:off x="445462" y="422985"/>
            <a:ext cx="3207226" cy="369332"/>
          </a:xfrm>
          <a:prstGeom prst="rect">
            <a:avLst/>
          </a:prstGeom>
          <a:noFill/>
        </p:spPr>
        <p:txBody>
          <a:bodyPr wrap="square" rtlCol="0">
            <a:spAutoFit/>
          </a:bodyPr>
          <a:lstStyle/>
          <a:p>
            <a:pPr algn="ctr"/>
            <a:r>
              <a:rPr lang="en-US" b="1" dirty="0"/>
              <a:t>Balanced Trees</a:t>
            </a:r>
          </a:p>
        </p:txBody>
      </p:sp>
      <p:sp>
        <p:nvSpPr>
          <p:cNvPr id="4" name="TextBox 3">
            <a:extLst>
              <a:ext uri="{FF2B5EF4-FFF2-40B4-BE49-F238E27FC236}">
                <a16:creationId xmlns:a16="http://schemas.microsoft.com/office/drawing/2014/main" id="{55A071B3-DF7F-471E-8844-098281C676FF}"/>
              </a:ext>
            </a:extLst>
          </p:cNvPr>
          <p:cNvSpPr txBox="1"/>
          <p:nvPr/>
        </p:nvSpPr>
        <p:spPr>
          <a:xfrm>
            <a:off x="570523" y="890954"/>
            <a:ext cx="3082165" cy="2292935"/>
          </a:xfrm>
          <a:prstGeom prst="rect">
            <a:avLst/>
          </a:prstGeom>
          <a:noFill/>
        </p:spPr>
        <p:txBody>
          <a:bodyPr wrap="square" rtlCol="0">
            <a:spAutoFit/>
          </a:bodyPr>
          <a:lstStyle/>
          <a:p>
            <a:pPr marL="285750" indent="-285750">
              <a:buFont typeface="Arial" panose="020B0604020202020204" pitchFamily="34" charset="0"/>
              <a:buChar char="•"/>
            </a:pPr>
            <a:r>
              <a:rPr lang="en-US" sz="1100" dirty="0"/>
              <a:t>Search trees takes O(Depth) time to complete each operation. This can be reduced if the height of the tree is kept minimum by keeping the tree balanced.</a:t>
            </a:r>
          </a:p>
          <a:p>
            <a:pPr marL="285750" indent="-285750">
              <a:buFont typeface="Arial" panose="020B0604020202020204" pitchFamily="34" charset="0"/>
              <a:buChar char="•"/>
            </a:pPr>
            <a:r>
              <a:rPr lang="en-US" sz="1100" dirty="0"/>
              <a:t>Tree is said to be balanced if the right subtree and left subtree are approximately of same size.</a:t>
            </a:r>
          </a:p>
          <a:p>
            <a:pPr marL="285750" indent="-285750">
              <a:buFont typeface="Arial" panose="020B0604020202020204" pitchFamily="34" charset="0"/>
              <a:buChar char="•"/>
            </a:pPr>
            <a:r>
              <a:rPr lang="en-US" sz="1100" dirty="0"/>
              <a:t>If the tree is perfectly balanced then after log2(n) levels, subtree size will be 1 hence operations run in time O(log2(n)).</a:t>
            </a:r>
          </a:p>
          <a:p>
            <a:pPr marL="285750" indent="-285750">
              <a:buFont typeface="Arial" panose="020B0604020202020204" pitchFamily="34" charset="0"/>
              <a:buChar char="•"/>
            </a:pPr>
            <a:r>
              <a:rPr lang="en-US" sz="1100" dirty="0"/>
              <a:t>Insertions and Deletions can destroy the balance. Re-arrange the trees to maintain balance.</a:t>
            </a:r>
          </a:p>
        </p:txBody>
      </p:sp>
      <p:pic>
        <p:nvPicPr>
          <p:cNvPr id="11" name="Picture 10">
            <a:extLst>
              <a:ext uri="{FF2B5EF4-FFF2-40B4-BE49-F238E27FC236}">
                <a16:creationId xmlns:a16="http://schemas.microsoft.com/office/drawing/2014/main" id="{FD7CF4A0-E38A-4ED0-AA12-739822240463}"/>
              </a:ext>
            </a:extLst>
          </p:cNvPr>
          <p:cNvPicPr>
            <a:picLocks noChangeAspect="1"/>
          </p:cNvPicPr>
          <p:nvPr/>
        </p:nvPicPr>
        <p:blipFill>
          <a:blip r:embed="rId2"/>
          <a:stretch>
            <a:fillRect/>
          </a:stretch>
        </p:blipFill>
        <p:spPr>
          <a:xfrm>
            <a:off x="3847760" y="481264"/>
            <a:ext cx="2007567" cy="1441321"/>
          </a:xfrm>
          <a:prstGeom prst="rect">
            <a:avLst/>
          </a:prstGeom>
        </p:spPr>
      </p:pic>
      <p:pic>
        <p:nvPicPr>
          <p:cNvPr id="16" name="Picture 15">
            <a:extLst>
              <a:ext uri="{FF2B5EF4-FFF2-40B4-BE49-F238E27FC236}">
                <a16:creationId xmlns:a16="http://schemas.microsoft.com/office/drawing/2014/main" id="{995AB34F-B1F1-4324-90AE-B15C9D6535C3}"/>
              </a:ext>
            </a:extLst>
          </p:cNvPr>
          <p:cNvPicPr>
            <a:picLocks noChangeAspect="1"/>
          </p:cNvPicPr>
          <p:nvPr/>
        </p:nvPicPr>
        <p:blipFill>
          <a:blip r:embed="rId3"/>
          <a:stretch>
            <a:fillRect/>
          </a:stretch>
        </p:blipFill>
        <p:spPr>
          <a:xfrm>
            <a:off x="5116890" y="1936650"/>
            <a:ext cx="1938095" cy="1441321"/>
          </a:xfrm>
          <a:prstGeom prst="rect">
            <a:avLst/>
          </a:prstGeom>
        </p:spPr>
      </p:pic>
      <p:sp>
        <p:nvSpPr>
          <p:cNvPr id="34" name="TextBox 33">
            <a:extLst>
              <a:ext uri="{FF2B5EF4-FFF2-40B4-BE49-F238E27FC236}">
                <a16:creationId xmlns:a16="http://schemas.microsoft.com/office/drawing/2014/main" id="{19C9286B-A503-4023-9FA8-C43F86D7C8D4}"/>
              </a:ext>
            </a:extLst>
          </p:cNvPr>
          <p:cNvSpPr txBox="1"/>
          <p:nvPr/>
        </p:nvSpPr>
        <p:spPr>
          <a:xfrm>
            <a:off x="507992" y="3489903"/>
            <a:ext cx="3207226" cy="369332"/>
          </a:xfrm>
          <a:prstGeom prst="rect">
            <a:avLst/>
          </a:prstGeom>
          <a:noFill/>
        </p:spPr>
        <p:txBody>
          <a:bodyPr wrap="square" rtlCol="0">
            <a:spAutoFit/>
          </a:bodyPr>
          <a:lstStyle/>
          <a:p>
            <a:pPr algn="ctr"/>
            <a:r>
              <a:rPr lang="en-US" b="1" dirty="0"/>
              <a:t>AVL Trees</a:t>
            </a:r>
          </a:p>
        </p:txBody>
      </p:sp>
      <p:sp>
        <p:nvSpPr>
          <p:cNvPr id="35" name="TextBox 34">
            <a:extLst>
              <a:ext uri="{FF2B5EF4-FFF2-40B4-BE49-F238E27FC236}">
                <a16:creationId xmlns:a16="http://schemas.microsoft.com/office/drawing/2014/main" id="{1D9246FF-CA0C-409A-A052-B65F4760358F}"/>
              </a:ext>
            </a:extLst>
          </p:cNvPr>
          <p:cNvSpPr txBox="1"/>
          <p:nvPr/>
        </p:nvSpPr>
        <p:spPr>
          <a:xfrm>
            <a:off x="560096" y="3866717"/>
            <a:ext cx="3082165" cy="1615827"/>
          </a:xfrm>
          <a:prstGeom prst="rect">
            <a:avLst/>
          </a:prstGeom>
          <a:noFill/>
        </p:spPr>
        <p:txBody>
          <a:bodyPr wrap="square" rtlCol="0">
            <a:spAutoFit/>
          </a:bodyPr>
          <a:lstStyle/>
          <a:p>
            <a:pPr marL="285750" indent="-285750">
              <a:buFont typeface="Arial" panose="020B0604020202020204" pitchFamily="34" charset="0"/>
              <a:buChar char="•"/>
            </a:pPr>
            <a:r>
              <a:rPr lang="en-US" sz="1100" dirty="0"/>
              <a:t>AVL trees maintain the following property: For all nodes N, </a:t>
            </a:r>
          </a:p>
          <a:p>
            <a:endParaRPr lang="en-US" sz="1100" dirty="0"/>
          </a:p>
          <a:p>
            <a:r>
              <a:rPr lang="en-US" sz="1100" dirty="0"/>
              <a:t>|</a:t>
            </a:r>
            <a:r>
              <a:rPr lang="en-US" sz="1100" dirty="0" err="1"/>
              <a:t>N.Left.Height</a:t>
            </a:r>
            <a:r>
              <a:rPr lang="en-US" sz="1100" dirty="0"/>
              <a:t> – </a:t>
            </a:r>
            <a:r>
              <a:rPr lang="en-US" sz="1100" dirty="0" err="1"/>
              <a:t>N.Right.Height</a:t>
            </a:r>
            <a:r>
              <a:rPr lang="en-US" sz="1100" dirty="0"/>
              <a:t>| &lt;= 1</a:t>
            </a:r>
          </a:p>
          <a:p>
            <a:endParaRPr lang="en-US" sz="1100" dirty="0"/>
          </a:p>
          <a:p>
            <a:pPr marL="171450" indent="-171450">
              <a:buFont typeface="Arial" panose="020B0604020202020204" pitchFamily="34" charset="0"/>
              <a:buChar char="•"/>
            </a:pPr>
            <a:r>
              <a:rPr lang="en-US" sz="1100" dirty="0"/>
              <a:t>If you can maintain the AVL property, you can perform operations in </a:t>
            </a:r>
            <a:r>
              <a:rPr lang="en-US" sz="1100" b="1" dirty="0">
                <a:solidFill>
                  <a:srgbClr val="FF0000"/>
                </a:solidFill>
              </a:rPr>
              <a:t>O (log(n)) time</a:t>
            </a:r>
            <a:r>
              <a:rPr lang="en-US" sz="1100" dirty="0"/>
              <a: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pic>
        <p:nvPicPr>
          <p:cNvPr id="20" name="Picture 19">
            <a:extLst>
              <a:ext uri="{FF2B5EF4-FFF2-40B4-BE49-F238E27FC236}">
                <a16:creationId xmlns:a16="http://schemas.microsoft.com/office/drawing/2014/main" id="{58D7A288-5A13-4D8D-9C6E-55BBDE86C8DA}"/>
              </a:ext>
            </a:extLst>
          </p:cNvPr>
          <p:cNvPicPr>
            <a:picLocks noChangeAspect="1"/>
          </p:cNvPicPr>
          <p:nvPr/>
        </p:nvPicPr>
        <p:blipFill>
          <a:blip r:embed="rId4"/>
          <a:stretch>
            <a:fillRect/>
          </a:stretch>
        </p:blipFill>
        <p:spPr>
          <a:xfrm>
            <a:off x="570523" y="5105311"/>
            <a:ext cx="3071738" cy="994009"/>
          </a:xfrm>
          <a:prstGeom prst="rect">
            <a:avLst/>
          </a:prstGeom>
        </p:spPr>
      </p:pic>
      <p:pic>
        <p:nvPicPr>
          <p:cNvPr id="23" name="Picture 22">
            <a:extLst>
              <a:ext uri="{FF2B5EF4-FFF2-40B4-BE49-F238E27FC236}">
                <a16:creationId xmlns:a16="http://schemas.microsoft.com/office/drawing/2014/main" id="{F7331530-F618-4EDC-8316-1E8A923BAAC1}"/>
              </a:ext>
            </a:extLst>
          </p:cNvPr>
          <p:cNvPicPr>
            <a:picLocks noChangeAspect="1"/>
          </p:cNvPicPr>
          <p:nvPr/>
        </p:nvPicPr>
        <p:blipFill>
          <a:blip r:embed="rId5"/>
          <a:stretch>
            <a:fillRect/>
          </a:stretch>
        </p:blipFill>
        <p:spPr>
          <a:xfrm>
            <a:off x="3870598" y="3538308"/>
            <a:ext cx="3184387" cy="1455386"/>
          </a:xfrm>
          <a:prstGeom prst="rect">
            <a:avLst/>
          </a:prstGeom>
        </p:spPr>
      </p:pic>
      <p:pic>
        <p:nvPicPr>
          <p:cNvPr id="32" name="Picture 31">
            <a:extLst>
              <a:ext uri="{FF2B5EF4-FFF2-40B4-BE49-F238E27FC236}">
                <a16:creationId xmlns:a16="http://schemas.microsoft.com/office/drawing/2014/main" id="{280A6358-EEB9-41F0-A5A1-BD9ADB132DE2}"/>
              </a:ext>
            </a:extLst>
          </p:cNvPr>
          <p:cNvPicPr>
            <a:picLocks noChangeAspect="1"/>
          </p:cNvPicPr>
          <p:nvPr/>
        </p:nvPicPr>
        <p:blipFill>
          <a:blip r:embed="rId6"/>
          <a:stretch>
            <a:fillRect/>
          </a:stretch>
        </p:blipFill>
        <p:spPr>
          <a:xfrm>
            <a:off x="3870597" y="4959669"/>
            <a:ext cx="3184387" cy="1417067"/>
          </a:xfrm>
          <a:prstGeom prst="rect">
            <a:avLst/>
          </a:prstGeom>
        </p:spPr>
      </p:pic>
      <p:sp>
        <p:nvSpPr>
          <p:cNvPr id="33" name="TextBox 32">
            <a:extLst>
              <a:ext uri="{FF2B5EF4-FFF2-40B4-BE49-F238E27FC236}">
                <a16:creationId xmlns:a16="http://schemas.microsoft.com/office/drawing/2014/main" id="{3196B0AC-CBB0-4B9E-9BED-E9FD8B8A175A}"/>
              </a:ext>
            </a:extLst>
          </p:cNvPr>
          <p:cNvSpPr txBox="1"/>
          <p:nvPr/>
        </p:nvSpPr>
        <p:spPr>
          <a:xfrm>
            <a:off x="7604369" y="78154"/>
            <a:ext cx="4525108" cy="430887"/>
          </a:xfrm>
          <a:prstGeom prst="rect">
            <a:avLst/>
          </a:prstGeom>
          <a:noFill/>
        </p:spPr>
        <p:txBody>
          <a:bodyPr wrap="square" rtlCol="0">
            <a:spAutoFit/>
          </a:bodyPr>
          <a:lstStyle/>
          <a:p>
            <a:pPr marL="285750" indent="-285750">
              <a:buFont typeface="Arial" panose="020B0604020202020204" pitchFamily="34" charset="0"/>
              <a:buChar char="•"/>
            </a:pPr>
            <a:r>
              <a:rPr lang="en-US" sz="1100" dirty="0"/>
              <a:t>Notice that Rotate Right Creates unbalance when the left child of the node to be re-balanced has a heavier right child.</a:t>
            </a:r>
          </a:p>
        </p:txBody>
      </p:sp>
      <p:pic>
        <p:nvPicPr>
          <p:cNvPr id="41" name="Picture 40">
            <a:extLst>
              <a:ext uri="{FF2B5EF4-FFF2-40B4-BE49-F238E27FC236}">
                <a16:creationId xmlns:a16="http://schemas.microsoft.com/office/drawing/2014/main" id="{061C4213-71FF-4681-A382-A3C41B6F11C3}"/>
              </a:ext>
            </a:extLst>
          </p:cNvPr>
          <p:cNvPicPr>
            <a:picLocks noChangeAspect="1"/>
          </p:cNvPicPr>
          <p:nvPr/>
        </p:nvPicPr>
        <p:blipFill>
          <a:blip r:embed="rId7"/>
          <a:stretch>
            <a:fillRect/>
          </a:stretch>
        </p:blipFill>
        <p:spPr>
          <a:xfrm>
            <a:off x="7887200" y="509041"/>
            <a:ext cx="1677979" cy="873469"/>
          </a:xfrm>
          <a:prstGeom prst="rect">
            <a:avLst/>
          </a:prstGeom>
        </p:spPr>
      </p:pic>
      <p:pic>
        <p:nvPicPr>
          <p:cNvPr id="45" name="Picture 44">
            <a:extLst>
              <a:ext uri="{FF2B5EF4-FFF2-40B4-BE49-F238E27FC236}">
                <a16:creationId xmlns:a16="http://schemas.microsoft.com/office/drawing/2014/main" id="{D0669823-6664-4B83-A7B1-45837CA92F46}"/>
              </a:ext>
            </a:extLst>
          </p:cNvPr>
          <p:cNvPicPr>
            <a:picLocks noChangeAspect="1"/>
          </p:cNvPicPr>
          <p:nvPr/>
        </p:nvPicPr>
        <p:blipFill>
          <a:blip r:embed="rId8"/>
          <a:stretch>
            <a:fillRect/>
          </a:stretch>
        </p:blipFill>
        <p:spPr>
          <a:xfrm>
            <a:off x="9769231" y="481264"/>
            <a:ext cx="2074019" cy="1784913"/>
          </a:xfrm>
          <a:prstGeom prst="rect">
            <a:avLst/>
          </a:prstGeom>
        </p:spPr>
      </p:pic>
      <p:pic>
        <p:nvPicPr>
          <p:cNvPr id="48" name="Picture 47">
            <a:extLst>
              <a:ext uri="{FF2B5EF4-FFF2-40B4-BE49-F238E27FC236}">
                <a16:creationId xmlns:a16="http://schemas.microsoft.com/office/drawing/2014/main" id="{BB10BB73-483D-4B0C-8AD7-E71A8EAB36ED}"/>
              </a:ext>
            </a:extLst>
          </p:cNvPr>
          <p:cNvPicPr>
            <a:picLocks noChangeAspect="1"/>
          </p:cNvPicPr>
          <p:nvPr/>
        </p:nvPicPr>
        <p:blipFill>
          <a:blip r:embed="rId9"/>
          <a:stretch>
            <a:fillRect/>
          </a:stretch>
        </p:blipFill>
        <p:spPr>
          <a:xfrm>
            <a:off x="7887200" y="1438415"/>
            <a:ext cx="1715579" cy="827762"/>
          </a:xfrm>
          <a:prstGeom prst="rect">
            <a:avLst/>
          </a:prstGeom>
        </p:spPr>
      </p:pic>
      <p:sp>
        <p:nvSpPr>
          <p:cNvPr id="50" name="Rectangle 49">
            <a:extLst>
              <a:ext uri="{FF2B5EF4-FFF2-40B4-BE49-F238E27FC236}">
                <a16:creationId xmlns:a16="http://schemas.microsoft.com/office/drawing/2014/main" id="{1F2CFAD0-522A-4A45-9D11-C0E779ABF953}"/>
              </a:ext>
            </a:extLst>
          </p:cNvPr>
          <p:cNvSpPr/>
          <p:nvPr/>
        </p:nvSpPr>
        <p:spPr>
          <a:xfrm>
            <a:off x="7604369" y="4579815"/>
            <a:ext cx="4525108" cy="227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E6C65F6-CE4E-481B-AF30-5C966C2FA46A}"/>
              </a:ext>
            </a:extLst>
          </p:cNvPr>
          <p:cNvPicPr>
            <a:picLocks noChangeAspect="1"/>
          </p:cNvPicPr>
          <p:nvPr/>
        </p:nvPicPr>
        <p:blipFill>
          <a:blip r:embed="rId10"/>
          <a:stretch>
            <a:fillRect/>
          </a:stretch>
        </p:blipFill>
        <p:spPr>
          <a:xfrm>
            <a:off x="7669959" y="4628779"/>
            <a:ext cx="2112460" cy="1546174"/>
          </a:xfrm>
          <a:prstGeom prst="rect">
            <a:avLst/>
          </a:prstGeom>
        </p:spPr>
      </p:pic>
      <p:pic>
        <p:nvPicPr>
          <p:cNvPr id="54" name="Picture 53">
            <a:extLst>
              <a:ext uri="{FF2B5EF4-FFF2-40B4-BE49-F238E27FC236}">
                <a16:creationId xmlns:a16="http://schemas.microsoft.com/office/drawing/2014/main" id="{E4705AF9-E23C-46CC-8E99-1D3CE2272F7F}"/>
              </a:ext>
            </a:extLst>
          </p:cNvPr>
          <p:cNvPicPr>
            <a:picLocks noChangeAspect="1"/>
          </p:cNvPicPr>
          <p:nvPr/>
        </p:nvPicPr>
        <p:blipFill>
          <a:blip r:embed="rId11"/>
          <a:stretch>
            <a:fillRect/>
          </a:stretch>
        </p:blipFill>
        <p:spPr>
          <a:xfrm>
            <a:off x="9924975" y="4628779"/>
            <a:ext cx="2130176" cy="794559"/>
          </a:xfrm>
          <a:prstGeom prst="rect">
            <a:avLst/>
          </a:prstGeom>
        </p:spPr>
      </p:pic>
    </p:spTree>
    <p:extLst>
      <p:ext uri="{BB962C8B-B14F-4D97-AF65-F5344CB8AC3E}">
        <p14:creationId xmlns:p14="http://schemas.microsoft.com/office/powerpoint/2010/main" val="137204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3673230"/>
            <a:ext cx="3690425" cy="715889"/>
          </a:xfrm>
        </p:spPr>
        <p:txBody>
          <a:bodyPr vert="horz" lIns="91440" tIns="45720" rIns="91440" bIns="45720" rtlCol="0" anchor="b">
            <a:normAutofit/>
          </a:bodyPr>
          <a:lstStyle/>
          <a:p>
            <a:r>
              <a:rPr lang="en-US" b="1" dirty="0"/>
              <a:t>AVL Trees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57A07F3E-DF0E-49C8-8177-BBEBB6D8DADE}"/>
              </a:ext>
            </a:extLst>
          </p:cNvPr>
          <p:cNvSpPr txBox="1"/>
          <p:nvPr/>
        </p:nvSpPr>
        <p:spPr>
          <a:xfrm>
            <a:off x="445462" y="422985"/>
            <a:ext cx="3207226" cy="369332"/>
          </a:xfrm>
          <a:prstGeom prst="rect">
            <a:avLst/>
          </a:prstGeom>
          <a:noFill/>
        </p:spPr>
        <p:txBody>
          <a:bodyPr wrap="square" rtlCol="0">
            <a:spAutoFit/>
          </a:bodyPr>
          <a:lstStyle/>
          <a:p>
            <a:pPr algn="ctr"/>
            <a:r>
              <a:rPr lang="en-US" b="1" dirty="0"/>
              <a:t>Merge with Root</a:t>
            </a:r>
          </a:p>
        </p:txBody>
      </p:sp>
      <p:pic>
        <p:nvPicPr>
          <p:cNvPr id="5" name="Picture 4">
            <a:extLst>
              <a:ext uri="{FF2B5EF4-FFF2-40B4-BE49-F238E27FC236}">
                <a16:creationId xmlns:a16="http://schemas.microsoft.com/office/drawing/2014/main" id="{0475A5D2-A171-4593-ABD8-412EC308DEE0}"/>
              </a:ext>
            </a:extLst>
          </p:cNvPr>
          <p:cNvPicPr>
            <a:picLocks noChangeAspect="1"/>
          </p:cNvPicPr>
          <p:nvPr/>
        </p:nvPicPr>
        <p:blipFill>
          <a:blip r:embed="rId2"/>
          <a:stretch>
            <a:fillRect/>
          </a:stretch>
        </p:blipFill>
        <p:spPr>
          <a:xfrm>
            <a:off x="587613" y="850596"/>
            <a:ext cx="1577090" cy="1267524"/>
          </a:xfrm>
          <a:prstGeom prst="rect">
            <a:avLst/>
          </a:prstGeom>
        </p:spPr>
      </p:pic>
      <p:pic>
        <p:nvPicPr>
          <p:cNvPr id="7" name="Picture 6">
            <a:extLst>
              <a:ext uri="{FF2B5EF4-FFF2-40B4-BE49-F238E27FC236}">
                <a16:creationId xmlns:a16="http://schemas.microsoft.com/office/drawing/2014/main" id="{A6F51FCC-FC02-4531-9A5F-C6A998C890B4}"/>
              </a:ext>
            </a:extLst>
          </p:cNvPr>
          <p:cNvPicPr>
            <a:picLocks noChangeAspect="1"/>
          </p:cNvPicPr>
          <p:nvPr/>
        </p:nvPicPr>
        <p:blipFill>
          <a:blip r:embed="rId3"/>
          <a:stretch>
            <a:fillRect/>
          </a:stretch>
        </p:blipFill>
        <p:spPr>
          <a:xfrm>
            <a:off x="1445763" y="2118120"/>
            <a:ext cx="2206925" cy="1217096"/>
          </a:xfrm>
          <a:prstGeom prst="rect">
            <a:avLst/>
          </a:prstGeom>
        </p:spPr>
      </p:pic>
      <p:sp>
        <p:nvSpPr>
          <p:cNvPr id="30" name="TextBox 29">
            <a:extLst>
              <a:ext uri="{FF2B5EF4-FFF2-40B4-BE49-F238E27FC236}">
                <a16:creationId xmlns:a16="http://schemas.microsoft.com/office/drawing/2014/main" id="{4F6F2A52-C58F-4FD9-AC33-4ABCFB0012EC}"/>
              </a:ext>
            </a:extLst>
          </p:cNvPr>
          <p:cNvSpPr txBox="1"/>
          <p:nvPr/>
        </p:nvSpPr>
        <p:spPr>
          <a:xfrm>
            <a:off x="3847760" y="481264"/>
            <a:ext cx="3207226" cy="369332"/>
          </a:xfrm>
          <a:prstGeom prst="rect">
            <a:avLst/>
          </a:prstGeom>
          <a:noFill/>
        </p:spPr>
        <p:txBody>
          <a:bodyPr wrap="square" rtlCol="0">
            <a:spAutoFit/>
          </a:bodyPr>
          <a:lstStyle/>
          <a:p>
            <a:pPr algn="ctr"/>
            <a:r>
              <a:rPr lang="en-US" b="1" dirty="0"/>
              <a:t>Merge without Root</a:t>
            </a:r>
          </a:p>
        </p:txBody>
      </p:sp>
      <p:pic>
        <p:nvPicPr>
          <p:cNvPr id="9" name="Picture 8">
            <a:extLst>
              <a:ext uri="{FF2B5EF4-FFF2-40B4-BE49-F238E27FC236}">
                <a16:creationId xmlns:a16="http://schemas.microsoft.com/office/drawing/2014/main" id="{D6620B2F-60A6-4B16-A5A4-050A3477480B}"/>
              </a:ext>
            </a:extLst>
          </p:cNvPr>
          <p:cNvPicPr>
            <a:picLocks noChangeAspect="1"/>
          </p:cNvPicPr>
          <p:nvPr/>
        </p:nvPicPr>
        <p:blipFill>
          <a:blip r:embed="rId4"/>
          <a:stretch>
            <a:fillRect/>
          </a:stretch>
        </p:blipFill>
        <p:spPr>
          <a:xfrm>
            <a:off x="3847499" y="1010933"/>
            <a:ext cx="1185557" cy="852915"/>
          </a:xfrm>
          <a:prstGeom prst="rect">
            <a:avLst/>
          </a:prstGeom>
        </p:spPr>
      </p:pic>
      <p:pic>
        <p:nvPicPr>
          <p:cNvPr id="12" name="Picture 11">
            <a:extLst>
              <a:ext uri="{FF2B5EF4-FFF2-40B4-BE49-F238E27FC236}">
                <a16:creationId xmlns:a16="http://schemas.microsoft.com/office/drawing/2014/main" id="{12C89CF9-2061-419D-9D1F-C90F9E83A3D9}"/>
              </a:ext>
            </a:extLst>
          </p:cNvPr>
          <p:cNvPicPr>
            <a:picLocks noChangeAspect="1"/>
          </p:cNvPicPr>
          <p:nvPr/>
        </p:nvPicPr>
        <p:blipFill rotWithShape="1">
          <a:blip r:embed="rId5"/>
          <a:srcRect r="36070"/>
          <a:stretch/>
        </p:blipFill>
        <p:spPr>
          <a:xfrm>
            <a:off x="3976452" y="2157082"/>
            <a:ext cx="1052747" cy="1031480"/>
          </a:xfrm>
          <a:prstGeom prst="rect">
            <a:avLst/>
          </a:prstGeom>
        </p:spPr>
      </p:pic>
      <p:pic>
        <p:nvPicPr>
          <p:cNvPr id="14" name="Picture 13">
            <a:extLst>
              <a:ext uri="{FF2B5EF4-FFF2-40B4-BE49-F238E27FC236}">
                <a16:creationId xmlns:a16="http://schemas.microsoft.com/office/drawing/2014/main" id="{77C15E8A-C0C4-4FF5-BF77-105545CE6B3C}"/>
              </a:ext>
            </a:extLst>
          </p:cNvPr>
          <p:cNvPicPr>
            <a:picLocks noChangeAspect="1"/>
          </p:cNvPicPr>
          <p:nvPr/>
        </p:nvPicPr>
        <p:blipFill>
          <a:blip r:embed="rId6"/>
          <a:stretch>
            <a:fillRect/>
          </a:stretch>
        </p:blipFill>
        <p:spPr>
          <a:xfrm>
            <a:off x="5190066" y="782544"/>
            <a:ext cx="1816189" cy="1154347"/>
          </a:xfrm>
          <a:prstGeom prst="rect">
            <a:avLst/>
          </a:prstGeom>
        </p:spPr>
      </p:pic>
      <p:pic>
        <p:nvPicPr>
          <p:cNvPr id="17" name="Picture 16">
            <a:extLst>
              <a:ext uri="{FF2B5EF4-FFF2-40B4-BE49-F238E27FC236}">
                <a16:creationId xmlns:a16="http://schemas.microsoft.com/office/drawing/2014/main" id="{635E1C5C-738B-407D-A0BE-8211CB8B0980}"/>
              </a:ext>
            </a:extLst>
          </p:cNvPr>
          <p:cNvPicPr>
            <a:picLocks noChangeAspect="1"/>
          </p:cNvPicPr>
          <p:nvPr/>
        </p:nvPicPr>
        <p:blipFill>
          <a:blip r:embed="rId7"/>
          <a:stretch>
            <a:fillRect/>
          </a:stretch>
        </p:blipFill>
        <p:spPr>
          <a:xfrm>
            <a:off x="5029199" y="2483514"/>
            <a:ext cx="2007425" cy="892017"/>
          </a:xfrm>
          <a:prstGeom prst="rect">
            <a:avLst/>
          </a:prstGeom>
        </p:spPr>
      </p:pic>
      <p:sp>
        <p:nvSpPr>
          <p:cNvPr id="18" name="TextBox 17">
            <a:extLst>
              <a:ext uri="{FF2B5EF4-FFF2-40B4-BE49-F238E27FC236}">
                <a16:creationId xmlns:a16="http://schemas.microsoft.com/office/drawing/2014/main" id="{1D19685E-DBBE-4B78-A525-814657913C94}"/>
              </a:ext>
            </a:extLst>
          </p:cNvPr>
          <p:cNvSpPr txBox="1"/>
          <p:nvPr/>
        </p:nvSpPr>
        <p:spPr>
          <a:xfrm>
            <a:off x="5029199" y="1952998"/>
            <a:ext cx="2007425" cy="507831"/>
          </a:xfrm>
          <a:prstGeom prst="rect">
            <a:avLst/>
          </a:prstGeom>
          <a:noFill/>
        </p:spPr>
        <p:txBody>
          <a:bodyPr wrap="square" rtlCol="0">
            <a:spAutoFit/>
          </a:bodyPr>
          <a:lstStyle/>
          <a:p>
            <a:pPr marL="285750" indent="-285750">
              <a:buFont typeface="Arial" panose="020B0604020202020204" pitchFamily="34" charset="0"/>
              <a:buChar char="•"/>
            </a:pPr>
            <a:r>
              <a:rPr lang="en-US" sz="900" b="1" dirty="0"/>
              <a:t>Unfortunately, this merge does not preserve balance properties.</a:t>
            </a:r>
          </a:p>
        </p:txBody>
      </p:sp>
      <p:pic>
        <p:nvPicPr>
          <p:cNvPr id="21" name="Picture 20">
            <a:extLst>
              <a:ext uri="{FF2B5EF4-FFF2-40B4-BE49-F238E27FC236}">
                <a16:creationId xmlns:a16="http://schemas.microsoft.com/office/drawing/2014/main" id="{0DFD287B-72CA-40D9-A7F3-193EE3320309}"/>
              </a:ext>
            </a:extLst>
          </p:cNvPr>
          <p:cNvPicPr>
            <a:picLocks noChangeAspect="1"/>
          </p:cNvPicPr>
          <p:nvPr/>
        </p:nvPicPr>
        <p:blipFill>
          <a:blip r:embed="rId8"/>
          <a:stretch>
            <a:fillRect/>
          </a:stretch>
        </p:blipFill>
        <p:spPr>
          <a:xfrm>
            <a:off x="479666" y="3538308"/>
            <a:ext cx="3173022" cy="979436"/>
          </a:xfrm>
          <a:prstGeom prst="rect">
            <a:avLst/>
          </a:prstGeom>
        </p:spPr>
      </p:pic>
      <p:pic>
        <p:nvPicPr>
          <p:cNvPr id="24" name="Picture 23">
            <a:extLst>
              <a:ext uri="{FF2B5EF4-FFF2-40B4-BE49-F238E27FC236}">
                <a16:creationId xmlns:a16="http://schemas.microsoft.com/office/drawing/2014/main" id="{A95FD307-727F-4EBA-915A-630CAC843AAA}"/>
              </a:ext>
            </a:extLst>
          </p:cNvPr>
          <p:cNvPicPr>
            <a:picLocks noChangeAspect="1"/>
          </p:cNvPicPr>
          <p:nvPr/>
        </p:nvPicPr>
        <p:blipFill>
          <a:blip r:embed="rId9"/>
          <a:stretch>
            <a:fillRect/>
          </a:stretch>
        </p:blipFill>
        <p:spPr>
          <a:xfrm>
            <a:off x="479668" y="4552475"/>
            <a:ext cx="2122856" cy="1848324"/>
          </a:xfrm>
          <a:prstGeom prst="rect">
            <a:avLst/>
          </a:prstGeom>
        </p:spPr>
      </p:pic>
      <p:sp>
        <p:nvSpPr>
          <p:cNvPr id="25" name="TextBox 24">
            <a:extLst>
              <a:ext uri="{FF2B5EF4-FFF2-40B4-BE49-F238E27FC236}">
                <a16:creationId xmlns:a16="http://schemas.microsoft.com/office/drawing/2014/main" id="{7394F3A2-C5C5-4F1E-B64E-DD5DEDF7ED4B}"/>
              </a:ext>
            </a:extLst>
          </p:cNvPr>
          <p:cNvSpPr txBox="1"/>
          <p:nvPr/>
        </p:nvSpPr>
        <p:spPr>
          <a:xfrm>
            <a:off x="2164703" y="5037908"/>
            <a:ext cx="1522191" cy="923330"/>
          </a:xfrm>
          <a:prstGeom prst="rect">
            <a:avLst/>
          </a:prstGeom>
          <a:noFill/>
        </p:spPr>
        <p:txBody>
          <a:bodyPr wrap="square" rtlCol="0">
            <a:spAutoFit/>
          </a:bodyPr>
          <a:lstStyle/>
          <a:p>
            <a:pPr marL="285750" indent="-285750">
              <a:buFont typeface="Arial" panose="020B0604020202020204" pitchFamily="34" charset="0"/>
              <a:buChar char="•"/>
            </a:pPr>
            <a:r>
              <a:rPr lang="en-US" sz="900" b="1" dirty="0"/>
              <a:t>Each step changes height difference by 1 or 2.</a:t>
            </a:r>
          </a:p>
          <a:p>
            <a:pPr marL="285750" indent="-285750">
              <a:buFont typeface="Arial" panose="020B0604020202020204" pitchFamily="34" charset="0"/>
              <a:buChar char="•"/>
            </a:pPr>
            <a:r>
              <a:rPr lang="en-US" sz="900" b="1" dirty="0"/>
              <a:t>Eventually within 1.</a:t>
            </a:r>
          </a:p>
          <a:p>
            <a:pPr marL="285750" indent="-285750">
              <a:buFont typeface="Arial" panose="020B0604020202020204" pitchFamily="34" charset="0"/>
              <a:buChar char="•"/>
            </a:pPr>
            <a:r>
              <a:rPr lang="en-US" sz="900" b="1" dirty="0"/>
              <a:t>Time O(|R1.Height – R2.Height| + 1)</a:t>
            </a:r>
          </a:p>
        </p:txBody>
      </p:sp>
      <p:pic>
        <p:nvPicPr>
          <p:cNvPr id="27" name="Picture 26">
            <a:extLst>
              <a:ext uri="{FF2B5EF4-FFF2-40B4-BE49-F238E27FC236}">
                <a16:creationId xmlns:a16="http://schemas.microsoft.com/office/drawing/2014/main" id="{5DEED07B-953C-4744-A5FB-6F07AB20FAB7}"/>
              </a:ext>
            </a:extLst>
          </p:cNvPr>
          <p:cNvPicPr>
            <a:picLocks noChangeAspect="1"/>
          </p:cNvPicPr>
          <p:nvPr/>
        </p:nvPicPr>
        <p:blipFill>
          <a:blip r:embed="rId10"/>
          <a:stretch>
            <a:fillRect/>
          </a:stretch>
        </p:blipFill>
        <p:spPr>
          <a:xfrm>
            <a:off x="3862232" y="4386091"/>
            <a:ext cx="1353584" cy="899471"/>
          </a:xfrm>
          <a:prstGeom prst="rect">
            <a:avLst/>
          </a:prstGeom>
        </p:spPr>
      </p:pic>
      <p:pic>
        <p:nvPicPr>
          <p:cNvPr id="29" name="Picture 28">
            <a:extLst>
              <a:ext uri="{FF2B5EF4-FFF2-40B4-BE49-F238E27FC236}">
                <a16:creationId xmlns:a16="http://schemas.microsoft.com/office/drawing/2014/main" id="{D5D4F9D0-E92B-45CD-9779-39A23B77B374}"/>
              </a:ext>
            </a:extLst>
          </p:cNvPr>
          <p:cNvPicPr>
            <a:picLocks noChangeAspect="1"/>
          </p:cNvPicPr>
          <p:nvPr/>
        </p:nvPicPr>
        <p:blipFill>
          <a:blip r:embed="rId11"/>
          <a:stretch>
            <a:fillRect/>
          </a:stretch>
        </p:blipFill>
        <p:spPr>
          <a:xfrm>
            <a:off x="3848149" y="3563231"/>
            <a:ext cx="3188475" cy="825673"/>
          </a:xfrm>
          <a:prstGeom prst="rect">
            <a:avLst/>
          </a:prstGeom>
        </p:spPr>
      </p:pic>
      <p:pic>
        <p:nvPicPr>
          <p:cNvPr id="39" name="Picture 38">
            <a:extLst>
              <a:ext uri="{FF2B5EF4-FFF2-40B4-BE49-F238E27FC236}">
                <a16:creationId xmlns:a16="http://schemas.microsoft.com/office/drawing/2014/main" id="{F5FD2411-0F86-4D2A-BD86-0CBA84620F34}"/>
              </a:ext>
            </a:extLst>
          </p:cNvPr>
          <p:cNvPicPr>
            <a:picLocks noChangeAspect="1"/>
          </p:cNvPicPr>
          <p:nvPr/>
        </p:nvPicPr>
        <p:blipFill rotWithShape="1">
          <a:blip r:embed="rId12"/>
          <a:srcRect l="85449" t="57301" r="5256" b="11029"/>
          <a:stretch/>
        </p:blipFill>
        <p:spPr>
          <a:xfrm>
            <a:off x="5264547" y="4413809"/>
            <a:ext cx="1741708" cy="1661647"/>
          </a:xfrm>
          <a:prstGeom prst="rect">
            <a:avLst/>
          </a:prstGeom>
        </p:spPr>
      </p:pic>
    </p:spTree>
    <p:extLst>
      <p:ext uri="{BB962C8B-B14F-4D97-AF65-F5344CB8AC3E}">
        <p14:creationId xmlns:p14="http://schemas.microsoft.com/office/powerpoint/2010/main" val="323181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Arrays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3646271-8CE4-4CD2-B5AA-BD7B6B319D8E}"/>
              </a:ext>
            </a:extLst>
          </p:cNvPr>
          <p:cNvPicPr>
            <a:picLocks noChangeAspect="1"/>
          </p:cNvPicPr>
          <p:nvPr/>
        </p:nvPicPr>
        <p:blipFill>
          <a:blip r:embed="rId2"/>
          <a:stretch>
            <a:fillRect/>
          </a:stretch>
        </p:blipFill>
        <p:spPr>
          <a:xfrm>
            <a:off x="590334" y="576499"/>
            <a:ext cx="2942220" cy="1434246"/>
          </a:xfrm>
          <a:prstGeom prst="rect">
            <a:avLst/>
          </a:prstGeom>
        </p:spPr>
      </p:pic>
      <p:pic>
        <p:nvPicPr>
          <p:cNvPr id="6" name="Picture 5">
            <a:extLst>
              <a:ext uri="{FF2B5EF4-FFF2-40B4-BE49-F238E27FC236}">
                <a16:creationId xmlns:a16="http://schemas.microsoft.com/office/drawing/2014/main" id="{01389328-74D4-402D-B2C4-1AF80A5E8C51}"/>
              </a:ext>
            </a:extLst>
          </p:cNvPr>
          <p:cNvPicPr>
            <a:picLocks noChangeAspect="1"/>
          </p:cNvPicPr>
          <p:nvPr/>
        </p:nvPicPr>
        <p:blipFill>
          <a:blip r:embed="rId3"/>
          <a:stretch>
            <a:fillRect/>
          </a:stretch>
        </p:blipFill>
        <p:spPr>
          <a:xfrm>
            <a:off x="590334" y="1986392"/>
            <a:ext cx="2859860" cy="1272573"/>
          </a:xfrm>
          <a:prstGeom prst="rect">
            <a:avLst/>
          </a:prstGeom>
        </p:spPr>
      </p:pic>
      <p:pic>
        <p:nvPicPr>
          <p:cNvPr id="8" name="Picture 7">
            <a:extLst>
              <a:ext uri="{FF2B5EF4-FFF2-40B4-BE49-F238E27FC236}">
                <a16:creationId xmlns:a16="http://schemas.microsoft.com/office/drawing/2014/main" id="{92E480F8-4B3E-4069-8EB1-62F25E91111F}"/>
              </a:ext>
            </a:extLst>
          </p:cNvPr>
          <p:cNvPicPr>
            <a:picLocks noChangeAspect="1"/>
          </p:cNvPicPr>
          <p:nvPr/>
        </p:nvPicPr>
        <p:blipFill>
          <a:blip r:embed="rId4"/>
          <a:stretch>
            <a:fillRect/>
          </a:stretch>
        </p:blipFill>
        <p:spPr>
          <a:xfrm>
            <a:off x="4091614" y="732292"/>
            <a:ext cx="2663749" cy="2148340"/>
          </a:xfrm>
          <a:prstGeom prst="rect">
            <a:avLst/>
          </a:prstGeom>
        </p:spPr>
      </p:pic>
      <p:pic>
        <p:nvPicPr>
          <p:cNvPr id="10" name="Picture 9">
            <a:extLst>
              <a:ext uri="{FF2B5EF4-FFF2-40B4-BE49-F238E27FC236}">
                <a16:creationId xmlns:a16="http://schemas.microsoft.com/office/drawing/2014/main" id="{CCBC0BCB-9A59-458B-B3A3-3C881945CB0D}"/>
              </a:ext>
            </a:extLst>
          </p:cNvPr>
          <p:cNvPicPr>
            <a:picLocks noChangeAspect="1"/>
          </p:cNvPicPr>
          <p:nvPr/>
        </p:nvPicPr>
        <p:blipFill>
          <a:blip r:embed="rId5"/>
          <a:stretch>
            <a:fillRect/>
          </a:stretch>
        </p:blipFill>
        <p:spPr>
          <a:xfrm>
            <a:off x="627273" y="4023362"/>
            <a:ext cx="2868342" cy="1892381"/>
          </a:xfrm>
          <a:prstGeom prst="rect">
            <a:avLst/>
          </a:prstGeom>
        </p:spPr>
      </p:pic>
      <p:pic>
        <p:nvPicPr>
          <p:cNvPr id="12" name="Picture 11">
            <a:extLst>
              <a:ext uri="{FF2B5EF4-FFF2-40B4-BE49-F238E27FC236}">
                <a16:creationId xmlns:a16="http://schemas.microsoft.com/office/drawing/2014/main" id="{73EE7238-225C-452A-9AC3-7643BF774793}"/>
              </a:ext>
            </a:extLst>
          </p:cNvPr>
          <p:cNvPicPr>
            <a:picLocks noChangeAspect="1"/>
          </p:cNvPicPr>
          <p:nvPr/>
        </p:nvPicPr>
        <p:blipFill>
          <a:blip r:embed="rId6"/>
          <a:stretch>
            <a:fillRect/>
          </a:stretch>
        </p:blipFill>
        <p:spPr>
          <a:xfrm>
            <a:off x="3915244" y="3729459"/>
            <a:ext cx="3016487" cy="2396249"/>
          </a:xfrm>
          <a:prstGeom prst="rect">
            <a:avLst/>
          </a:prstGeom>
        </p:spPr>
      </p:pic>
    </p:spTree>
    <p:extLst>
      <p:ext uri="{BB962C8B-B14F-4D97-AF65-F5344CB8AC3E}">
        <p14:creationId xmlns:p14="http://schemas.microsoft.com/office/powerpoint/2010/main" val="371895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3673230"/>
            <a:ext cx="3690425" cy="715889"/>
          </a:xfrm>
        </p:spPr>
        <p:txBody>
          <a:bodyPr vert="horz" lIns="91440" tIns="45720" rIns="91440" bIns="45720" rtlCol="0" anchor="b">
            <a:normAutofit/>
          </a:bodyPr>
          <a:lstStyle/>
          <a:p>
            <a:pPr algn="ctr"/>
            <a:r>
              <a:rPr lang="en-US" b="1" dirty="0"/>
              <a:t>Splay Trees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CAE8C9C-4DDA-4913-96FC-CB7F02CDB27C}"/>
              </a:ext>
            </a:extLst>
          </p:cNvPr>
          <p:cNvSpPr txBox="1"/>
          <p:nvPr/>
        </p:nvSpPr>
        <p:spPr>
          <a:xfrm>
            <a:off x="479665" y="507673"/>
            <a:ext cx="3207226" cy="400110"/>
          </a:xfrm>
          <a:prstGeom prst="rect">
            <a:avLst/>
          </a:prstGeom>
          <a:noFill/>
        </p:spPr>
        <p:txBody>
          <a:bodyPr wrap="square" rtlCol="0">
            <a:spAutoFit/>
          </a:bodyPr>
          <a:lstStyle/>
          <a:p>
            <a:pPr algn="ctr"/>
            <a:r>
              <a:rPr lang="en-US" sz="2000" b="1" dirty="0"/>
              <a:t>Splay Trees</a:t>
            </a:r>
          </a:p>
        </p:txBody>
      </p:sp>
      <p:sp>
        <p:nvSpPr>
          <p:cNvPr id="6" name="TextBox 5">
            <a:extLst>
              <a:ext uri="{FF2B5EF4-FFF2-40B4-BE49-F238E27FC236}">
                <a16:creationId xmlns:a16="http://schemas.microsoft.com/office/drawing/2014/main" id="{B44CAD76-69A3-4481-99BB-81D07B3F0B47}"/>
              </a:ext>
            </a:extLst>
          </p:cNvPr>
          <p:cNvSpPr txBox="1"/>
          <p:nvPr/>
        </p:nvSpPr>
        <p:spPr>
          <a:xfrm>
            <a:off x="590540" y="2294934"/>
            <a:ext cx="2985477" cy="938719"/>
          </a:xfrm>
          <a:prstGeom prst="rect">
            <a:avLst/>
          </a:prstGeom>
          <a:noFill/>
        </p:spPr>
        <p:txBody>
          <a:bodyPr wrap="square" rtlCol="0">
            <a:spAutoFit/>
          </a:bodyPr>
          <a:lstStyle/>
          <a:p>
            <a:pPr marL="285750" indent="-285750">
              <a:buFont typeface="Arial" panose="020B0604020202020204" pitchFamily="34" charset="0"/>
              <a:buChar char="•"/>
            </a:pPr>
            <a:r>
              <a:rPr lang="en-US" sz="1100" dirty="0"/>
              <a:t>Observe that some nodes are faster to find in an unbalanced tree than balanced tree hence, we can bring frequent node to the root and reduce the access time. This is the basic idea behind </a:t>
            </a:r>
            <a:r>
              <a:rPr lang="en-US" sz="1100" b="1" dirty="0"/>
              <a:t>Splay Trees</a:t>
            </a:r>
            <a:r>
              <a:rPr lang="en-US" sz="1100" dirty="0"/>
              <a:t>.</a:t>
            </a:r>
          </a:p>
        </p:txBody>
      </p:sp>
      <p:pic>
        <p:nvPicPr>
          <p:cNvPr id="9" name="Picture 8">
            <a:extLst>
              <a:ext uri="{FF2B5EF4-FFF2-40B4-BE49-F238E27FC236}">
                <a16:creationId xmlns:a16="http://schemas.microsoft.com/office/drawing/2014/main" id="{2644C1EE-D443-4328-8270-E9B35B3C241D}"/>
              </a:ext>
            </a:extLst>
          </p:cNvPr>
          <p:cNvPicPr>
            <a:picLocks noChangeAspect="1"/>
          </p:cNvPicPr>
          <p:nvPr/>
        </p:nvPicPr>
        <p:blipFill>
          <a:blip r:embed="rId3"/>
          <a:stretch>
            <a:fillRect/>
          </a:stretch>
        </p:blipFill>
        <p:spPr>
          <a:xfrm>
            <a:off x="898769" y="850596"/>
            <a:ext cx="2389199" cy="1386059"/>
          </a:xfrm>
          <a:prstGeom prst="rect">
            <a:avLst/>
          </a:prstGeom>
        </p:spPr>
      </p:pic>
      <p:sp>
        <p:nvSpPr>
          <p:cNvPr id="11" name="TextBox 10">
            <a:extLst>
              <a:ext uri="{FF2B5EF4-FFF2-40B4-BE49-F238E27FC236}">
                <a16:creationId xmlns:a16="http://schemas.microsoft.com/office/drawing/2014/main" id="{CF70DBEB-C707-4EB7-9153-446D42E5656F}"/>
              </a:ext>
            </a:extLst>
          </p:cNvPr>
          <p:cNvSpPr txBox="1"/>
          <p:nvPr/>
        </p:nvSpPr>
        <p:spPr>
          <a:xfrm>
            <a:off x="3921264" y="538451"/>
            <a:ext cx="3065690"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a:t>3 Basic Operations performed to bring the node to the root</a:t>
            </a:r>
          </a:p>
        </p:txBody>
      </p:sp>
      <p:pic>
        <p:nvPicPr>
          <p:cNvPr id="13" name="Picture 12">
            <a:extLst>
              <a:ext uri="{FF2B5EF4-FFF2-40B4-BE49-F238E27FC236}">
                <a16:creationId xmlns:a16="http://schemas.microsoft.com/office/drawing/2014/main" id="{12CA3A2C-DB0C-40E7-8F39-F0C076218C9F}"/>
              </a:ext>
            </a:extLst>
          </p:cNvPr>
          <p:cNvPicPr>
            <a:picLocks noChangeAspect="1"/>
          </p:cNvPicPr>
          <p:nvPr/>
        </p:nvPicPr>
        <p:blipFill>
          <a:blip r:embed="rId4"/>
          <a:stretch>
            <a:fillRect/>
          </a:stretch>
        </p:blipFill>
        <p:spPr>
          <a:xfrm>
            <a:off x="3923674" y="1000116"/>
            <a:ext cx="1562726" cy="1060666"/>
          </a:xfrm>
          <a:prstGeom prst="rect">
            <a:avLst/>
          </a:prstGeom>
        </p:spPr>
      </p:pic>
      <p:pic>
        <p:nvPicPr>
          <p:cNvPr id="17" name="Picture 16">
            <a:extLst>
              <a:ext uri="{FF2B5EF4-FFF2-40B4-BE49-F238E27FC236}">
                <a16:creationId xmlns:a16="http://schemas.microsoft.com/office/drawing/2014/main" id="{A5511EB8-B8DB-4C1C-8D99-F20236FE07F1}"/>
              </a:ext>
            </a:extLst>
          </p:cNvPr>
          <p:cNvPicPr>
            <a:picLocks noChangeAspect="1"/>
          </p:cNvPicPr>
          <p:nvPr/>
        </p:nvPicPr>
        <p:blipFill>
          <a:blip r:embed="rId5"/>
          <a:stretch>
            <a:fillRect/>
          </a:stretch>
        </p:blipFill>
        <p:spPr>
          <a:xfrm>
            <a:off x="3922469" y="2236655"/>
            <a:ext cx="1564460" cy="1060666"/>
          </a:xfrm>
          <a:prstGeom prst="rect">
            <a:avLst/>
          </a:prstGeom>
        </p:spPr>
      </p:pic>
      <p:pic>
        <p:nvPicPr>
          <p:cNvPr id="19" name="Picture 18">
            <a:extLst>
              <a:ext uri="{FF2B5EF4-FFF2-40B4-BE49-F238E27FC236}">
                <a16:creationId xmlns:a16="http://schemas.microsoft.com/office/drawing/2014/main" id="{50853435-A96E-44A1-9599-7C03E561600C}"/>
              </a:ext>
            </a:extLst>
          </p:cNvPr>
          <p:cNvPicPr>
            <a:picLocks noChangeAspect="1"/>
          </p:cNvPicPr>
          <p:nvPr/>
        </p:nvPicPr>
        <p:blipFill>
          <a:blip r:embed="rId6"/>
          <a:stretch>
            <a:fillRect/>
          </a:stretch>
        </p:blipFill>
        <p:spPr>
          <a:xfrm>
            <a:off x="5562315" y="1057303"/>
            <a:ext cx="1454232" cy="1060666"/>
          </a:xfrm>
          <a:prstGeom prst="rect">
            <a:avLst/>
          </a:prstGeom>
        </p:spPr>
      </p:pic>
      <p:pic>
        <p:nvPicPr>
          <p:cNvPr id="22" name="Picture 21">
            <a:extLst>
              <a:ext uri="{FF2B5EF4-FFF2-40B4-BE49-F238E27FC236}">
                <a16:creationId xmlns:a16="http://schemas.microsoft.com/office/drawing/2014/main" id="{6B5DCA66-F861-4FFA-AAF4-E3A5E4615304}"/>
              </a:ext>
            </a:extLst>
          </p:cNvPr>
          <p:cNvPicPr>
            <a:picLocks noChangeAspect="1"/>
          </p:cNvPicPr>
          <p:nvPr/>
        </p:nvPicPr>
        <p:blipFill>
          <a:blip r:embed="rId7"/>
          <a:stretch>
            <a:fillRect/>
          </a:stretch>
        </p:blipFill>
        <p:spPr>
          <a:xfrm>
            <a:off x="545947" y="3885644"/>
            <a:ext cx="3140944" cy="1083908"/>
          </a:xfrm>
          <a:prstGeom prst="rect">
            <a:avLst/>
          </a:prstGeom>
        </p:spPr>
      </p:pic>
      <p:sp>
        <p:nvSpPr>
          <p:cNvPr id="41" name="TextBox 40">
            <a:extLst>
              <a:ext uri="{FF2B5EF4-FFF2-40B4-BE49-F238E27FC236}">
                <a16:creationId xmlns:a16="http://schemas.microsoft.com/office/drawing/2014/main" id="{659E747A-7C25-4C19-9D71-1AC98D08DD8D}"/>
              </a:ext>
            </a:extLst>
          </p:cNvPr>
          <p:cNvSpPr txBox="1"/>
          <p:nvPr/>
        </p:nvSpPr>
        <p:spPr>
          <a:xfrm>
            <a:off x="545947" y="4991741"/>
            <a:ext cx="3030070" cy="1446550"/>
          </a:xfrm>
          <a:prstGeom prst="rect">
            <a:avLst/>
          </a:prstGeom>
          <a:noFill/>
        </p:spPr>
        <p:txBody>
          <a:bodyPr wrap="square">
            <a:spAutoFit/>
          </a:bodyPr>
          <a:lstStyle/>
          <a:p>
            <a:pPr marL="171450" indent="-171450">
              <a:buFont typeface="Arial" panose="020B0604020202020204" pitchFamily="34" charset="0"/>
              <a:buChar char="•"/>
            </a:pPr>
            <a:r>
              <a:rPr lang="en-US" sz="1100" dirty="0"/>
              <a:t>Splay tree is a Self Balancing BST.</a:t>
            </a:r>
          </a:p>
          <a:p>
            <a:pPr marL="171450" indent="-171450">
              <a:buFont typeface="Arial" panose="020B0604020202020204" pitchFamily="34" charset="0"/>
              <a:buChar char="•"/>
            </a:pPr>
            <a:r>
              <a:rPr lang="en-US" sz="1100" dirty="0"/>
              <a:t>Splay operation is sometimes slow. When first time you search the node operation takes O(depth) time. however each time you splay a node (and node just rotate to top) you make tree little balanced and hence after sometime operations can be done in log(n) amortized (Average) time </a:t>
            </a:r>
          </a:p>
        </p:txBody>
      </p:sp>
      <p:pic>
        <p:nvPicPr>
          <p:cNvPr id="27" name="Picture 26">
            <a:extLst>
              <a:ext uri="{FF2B5EF4-FFF2-40B4-BE49-F238E27FC236}">
                <a16:creationId xmlns:a16="http://schemas.microsoft.com/office/drawing/2014/main" id="{A8352637-7E5A-4BCC-A98C-0EC10A844139}"/>
              </a:ext>
            </a:extLst>
          </p:cNvPr>
          <p:cNvPicPr>
            <a:picLocks noChangeAspect="1"/>
          </p:cNvPicPr>
          <p:nvPr/>
        </p:nvPicPr>
        <p:blipFill>
          <a:blip r:embed="rId8"/>
          <a:stretch>
            <a:fillRect/>
          </a:stretch>
        </p:blipFill>
        <p:spPr>
          <a:xfrm>
            <a:off x="3918676" y="4021513"/>
            <a:ext cx="1650264" cy="993629"/>
          </a:xfrm>
          <a:prstGeom prst="rect">
            <a:avLst/>
          </a:prstGeom>
        </p:spPr>
      </p:pic>
      <p:sp>
        <p:nvSpPr>
          <p:cNvPr id="29" name="TextBox 28">
            <a:extLst>
              <a:ext uri="{FF2B5EF4-FFF2-40B4-BE49-F238E27FC236}">
                <a16:creationId xmlns:a16="http://schemas.microsoft.com/office/drawing/2014/main" id="{B0BD0B54-D338-494C-AE72-0173F5028D0F}"/>
              </a:ext>
            </a:extLst>
          </p:cNvPr>
          <p:cNvSpPr txBox="1"/>
          <p:nvPr/>
        </p:nvSpPr>
        <p:spPr>
          <a:xfrm>
            <a:off x="3918676" y="5152386"/>
            <a:ext cx="3068278"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t>Worst case runtime is O(D).</a:t>
            </a:r>
          </a:p>
          <a:p>
            <a:pPr marL="285750" indent="-285750">
              <a:buFont typeface="Arial" panose="020B0604020202020204" pitchFamily="34" charset="0"/>
              <a:buChar char="•"/>
            </a:pPr>
            <a:r>
              <a:rPr lang="en-US" sz="1200" dirty="0"/>
              <a:t>Amortized time O(log(n)).</a:t>
            </a:r>
          </a:p>
          <a:p>
            <a:pPr marL="285750" indent="-285750">
              <a:buFont typeface="Arial" panose="020B0604020202020204" pitchFamily="34" charset="0"/>
              <a:buChar char="•"/>
            </a:pPr>
            <a:r>
              <a:rPr lang="en-US" sz="1200" dirty="0"/>
              <a:t>Even if one fails to find k, you must still splay the closest node you found. Otherwise your operation did O(D) work with nothing to amortize against.</a:t>
            </a:r>
          </a:p>
        </p:txBody>
      </p:sp>
      <p:sp>
        <p:nvSpPr>
          <p:cNvPr id="45" name="TextBox 44">
            <a:extLst>
              <a:ext uri="{FF2B5EF4-FFF2-40B4-BE49-F238E27FC236}">
                <a16:creationId xmlns:a16="http://schemas.microsoft.com/office/drawing/2014/main" id="{1002CB52-8474-46EB-B27B-EB396CA53012}"/>
              </a:ext>
            </a:extLst>
          </p:cNvPr>
          <p:cNvSpPr txBox="1"/>
          <p:nvPr/>
        </p:nvSpPr>
        <p:spPr>
          <a:xfrm>
            <a:off x="435036" y="3544322"/>
            <a:ext cx="3207226" cy="369332"/>
          </a:xfrm>
          <a:prstGeom prst="rect">
            <a:avLst/>
          </a:prstGeom>
          <a:noFill/>
        </p:spPr>
        <p:txBody>
          <a:bodyPr wrap="square" rtlCol="0">
            <a:spAutoFit/>
          </a:bodyPr>
          <a:lstStyle/>
          <a:p>
            <a:pPr algn="ctr"/>
            <a:r>
              <a:rPr lang="en-US" b="1" dirty="0"/>
              <a:t>Splay (N)</a:t>
            </a:r>
          </a:p>
        </p:txBody>
      </p:sp>
      <p:sp>
        <p:nvSpPr>
          <p:cNvPr id="47" name="TextBox 46">
            <a:extLst>
              <a:ext uri="{FF2B5EF4-FFF2-40B4-BE49-F238E27FC236}">
                <a16:creationId xmlns:a16="http://schemas.microsoft.com/office/drawing/2014/main" id="{FAAD7C4A-79A6-43B3-9C22-4313B541721A}"/>
              </a:ext>
            </a:extLst>
          </p:cNvPr>
          <p:cNvSpPr txBox="1"/>
          <p:nvPr/>
        </p:nvSpPr>
        <p:spPr>
          <a:xfrm>
            <a:off x="3882787" y="3546828"/>
            <a:ext cx="3207226" cy="369332"/>
          </a:xfrm>
          <a:prstGeom prst="rect">
            <a:avLst/>
          </a:prstGeom>
          <a:noFill/>
        </p:spPr>
        <p:txBody>
          <a:bodyPr wrap="square" rtlCol="0">
            <a:spAutoFit/>
          </a:bodyPr>
          <a:lstStyle/>
          <a:p>
            <a:pPr algn="ctr"/>
            <a:r>
              <a:rPr lang="en-US" b="1" dirty="0" err="1"/>
              <a:t>STFind</a:t>
            </a:r>
            <a:r>
              <a:rPr lang="en-US" b="1" dirty="0"/>
              <a:t> (k, R)</a:t>
            </a:r>
          </a:p>
        </p:txBody>
      </p:sp>
    </p:spTree>
    <p:extLst>
      <p:ext uri="{BB962C8B-B14F-4D97-AF65-F5344CB8AC3E}">
        <p14:creationId xmlns:p14="http://schemas.microsoft.com/office/powerpoint/2010/main" val="1447513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924800" y="3673230"/>
            <a:ext cx="3690425" cy="715889"/>
          </a:xfrm>
        </p:spPr>
        <p:txBody>
          <a:bodyPr vert="horz" lIns="91440" tIns="45720" rIns="91440" bIns="45720" rtlCol="0" anchor="b">
            <a:normAutofit/>
          </a:bodyPr>
          <a:lstStyle/>
          <a:p>
            <a:pPr algn="ctr"/>
            <a:r>
              <a:rPr lang="en-US" b="1" dirty="0"/>
              <a:t>Splay Trees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13D296F-BEB8-4226-A7CD-1E1B65F4D020}"/>
              </a:ext>
            </a:extLst>
          </p:cNvPr>
          <p:cNvSpPr txBox="1"/>
          <p:nvPr/>
        </p:nvSpPr>
        <p:spPr>
          <a:xfrm>
            <a:off x="479667" y="481264"/>
            <a:ext cx="3207226" cy="369332"/>
          </a:xfrm>
          <a:prstGeom prst="rect">
            <a:avLst/>
          </a:prstGeom>
          <a:noFill/>
        </p:spPr>
        <p:txBody>
          <a:bodyPr wrap="square" rtlCol="0">
            <a:spAutoFit/>
          </a:bodyPr>
          <a:lstStyle/>
          <a:p>
            <a:pPr algn="ctr"/>
            <a:r>
              <a:rPr lang="en-US" b="1" dirty="0" err="1"/>
              <a:t>STInsert</a:t>
            </a:r>
            <a:r>
              <a:rPr lang="en-US" b="1" dirty="0"/>
              <a:t> (k, R)</a:t>
            </a:r>
          </a:p>
        </p:txBody>
      </p:sp>
      <p:pic>
        <p:nvPicPr>
          <p:cNvPr id="4" name="Picture 3">
            <a:extLst>
              <a:ext uri="{FF2B5EF4-FFF2-40B4-BE49-F238E27FC236}">
                <a16:creationId xmlns:a16="http://schemas.microsoft.com/office/drawing/2014/main" id="{98E3CAE7-854F-4A6E-90B3-06658D1821AD}"/>
              </a:ext>
            </a:extLst>
          </p:cNvPr>
          <p:cNvPicPr>
            <a:picLocks noChangeAspect="1"/>
          </p:cNvPicPr>
          <p:nvPr/>
        </p:nvPicPr>
        <p:blipFill>
          <a:blip r:embed="rId3"/>
          <a:stretch>
            <a:fillRect/>
          </a:stretch>
        </p:blipFill>
        <p:spPr>
          <a:xfrm>
            <a:off x="868113" y="850596"/>
            <a:ext cx="2430332" cy="1062180"/>
          </a:xfrm>
          <a:prstGeom prst="rect">
            <a:avLst/>
          </a:prstGeom>
        </p:spPr>
      </p:pic>
      <p:pic>
        <p:nvPicPr>
          <p:cNvPr id="7" name="Picture 6">
            <a:extLst>
              <a:ext uri="{FF2B5EF4-FFF2-40B4-BE49-F238E27FC236}">
                <a16:creationId xmlns:a16="http://schemas.microsoft.com/office/drawing/2014/main" id="{FFD2320A-2E44-47D5-86A6-DD2224C14E5A}"/>
              </a:ext>
            </a:extLst>
          </p:cNvPr>
          <p:cNvPicPr>
            <a:picLocks noChangeAspect="1"/>
          </p:cNvPicPr>
          <p:nvPr/>
        </p:nvPicPr>
        <p:blipFill>
          <a:blip r:embed="rId4"/>
          <a:stretch>
            <a:fillRect/>
          </a:stretch>
        </p:blipFill>
        <p:spPr>
          <a:xfrm>
            <a:off x="3879627" y="802433"/>
            <a:ext cx="1443446" cy="1110343"/>
          </a:xfrm>
          <a:prstGeom prst="rect">
            <a:avLst/>
          </a:prstGeom>
        </p:spPr>
      </p:pic>
      <p:sp>
        <p:nvSpPr>
          <p:cNvPr id="25" name="TextBox 24">
            <a:extLst>
              <a:ext uri="{FF2B5EF4-FFF2-40B4-BE49-F238E27FC236}">
                <a16:creationId xmlns:a16="http://schemas.microsoft.com/office/drawing/2014/main" id="{DEECA371-CDF7-40A4-8A7A-0A0CEB8E03BA}"/>
              </a:ext>
            </a:extLst>
          </p:cNvPr>
          <p:cNvSpPr txBox="1"/>
          <p:nvPr/>
        </p:nvSpPr>
        <p:spPr>
          <a:xfrm>
            <a:off x="3879627" y="428034"/>
            <a:ext cx="3207226" cy="369332"/>
          </a:xfrm>
          <a:prstGeom prst="rect">
            <a:avLst/>
          </a:prstGeom>
          <a:noFill/>
        </p:spPr>
        <p:txBody>
          <a:bodyPr wrap="square" rtlCol="0">
            <a:spAutoFit/>
          </a:bodyPr>
          <a:lstStyle/>
          <a:p>
            <a:pPr algn="ctr"/>
            <a:r>
              <a:rPr lang="en-US" b="1" dirty="0"/>
              <a:t>Delete (N)</a:t>
            </a:r>
          </a:p>
        </p:txBody>
      </p:sp>
      <p:pic>
        <p:nvPicPr>
          <p:cNvPr id="10" name="Picture 9">
            <a:extLst>
              <a:ext uri="{FF2B5EF4-FFF2-40B4-BE49-F238E27FC236}">
                <a16:creationId xmlns:a16="http://schemas.microsoft.com/office/drawing/2014/main" id="{2A083539-4763-4A49-A997-081D54F0FC00}"/>
              </a:ext>
            </a:extLst>
          </p:cNvPr>
          <p:cNvPicPr>
            <a:picLocks noChangeAspect="1"/>
          </p:cNvPicPr>
          <p:nvPr/>
        </p:nvPicPr>
        <p:blipFill rotWithShape="1">
          <a:blip r:embed="rId5"/>
          <a:srcRect t="12459"/>
          <a:stretch/>
        </p:blipFill>
        <p:spPr>
          <a:xfrm>
            <a:off x="5446160" y="811618"/>
            <a:ext cx="1546448" cy="2010710"/>
          </a:xfrm>
          <a:prstGeom prst="rect">
            <a:avLst/>
          </a:prstGeom>
        </p:spPr>
      </p:pic>
      <p:sp>
        <p:nvSpPr>
          <p:cNvPr id="28" name="TextBox 27">
            <a:extLst>
              <a:ext uri="{FF2B5EF4-FFF2-40B4-BE49-F238E27FC236}">
                <a16:creationId xmlns:a16="http://schemas.microsoft.com/office/drawing/2014/main" id="{AEBCCDC1-1652-4330-9E5E-12698D8F752D}"/>
              </a:ext>
            </a:extLst>
          </p:cNvPr>
          <p:cNvSpPr txBox="1"/>
          <p:nvPr/>
        </p:nvSpPr>
        <p:spPr>
          <a:xfrm>
            <a:off x="479666" y="3540887"/>
            <a:ext cx="3207226" cy="369332"/>
          </a:xfrm>
          <a:prstGeom prst="rect">
            <a:avLst/>
          </a:prstGeom>
          <a:noFill/>
        </p:spPr>
        <p:txBody>
          <a:bodyPr wrap="square" rtlCol="0">
            <a:spAutoFit/>
          </a:bodyPr>
          <a:lstStyle/>
          <a:p>
            <a:pPr algn="ctr"/>
            <a:r>
              <a:rPr lang="en-US" b="1" dirty="0" err="1"/>
              <a:t>STSplit</a:t>
            </a:r>
            <a:r>
              <a:rPr lang="en-US" b="1" dirty="0"/>
              <a:t>(</a:t>
            </a:r>
            <a:r>
              <a:rPr lang="en-US" b="1" dirty="0" err="1"/>
              <a:t>R,x</a:t>
            </a:r>
            <a:r>
              <a:rPr lang="en-US" b="1" dirty="0"/>
              <a:t>)</a:t>
            </a:r>
          </a:p>
        </p:txBody>
      </p:sp>
      <p:pic>
        <p:nvPicPr>
          <p:cNvPr id="14" name="Picture 13">
            <a:extLst>
              <a:ext uri="{FF2B5EF4-FFF2-40B4-BE49-F238E27FC236}">
                <a16:creationId xmlns:a16="http://schemas.microsoft.com/office/drawing/2014/main" id="{B9F10256-59D6-4691-8532-3DC1BF97BB2E}"/>
              </a:ext>
            </a:extLst>
          </p:cNvPr>
          <p:cNvPicPr>
            <a:picLocks noChangeAspect="1"/>
          </p:cNvPicPr>
          <p:nvPr/>
        </p:nvPicPr>
        <p:blipFill>
          <a:blip r:embed="rId6"/>
          <a:stretch>
            <a:fillRect/>
          </a:stretch>
        </p:blipFill>
        <p:spPr>
          <a:xfrm>
            <a:off x="499162" y="3910220"/>
            <a:ext cx="1732571" cy="1130704"/>
          </a:xfrm>
          <a:prstGeom prst="rect">
            <a:avLst/>
          </a:prstGeom>
        </p:spPr>
      </p:pic>
      <p:pic>
        <p:nvPicPr>
          <p:cNvPr id="16" name="Picture 15">
            <a:extLst>
              <a:ext uri="{FF2B5EF4-FFF2-40B4-BE49-F238E27FC236}">
                <a16:creationId xmlns:a16="http://schemas.microsoft.com/office/drawing/2014/main" id="{E23D2559-C5E3-46A3-BDDA-0CB50661BA23}"/>
              </a:ext>
            </a:extLst>
          </p:cNvPr>
          <p:cNvPicPr>
            <a:picLocks noChangeAspect="1"/>
          </p:cNvPicPr>
          <p:nvPr/>
        </p:nvPicPr>
        <p:blipFill>
          <a:blip r:embed="rId7"/>
          <a:stretch>
            <a:fillRect/>
          </a:stretch>
        </p:blipFill>
        <p:spPr>
          <a:xfrm>
            <a:off x="2362368" y="3910219"/>
            <a:ext cx="1324524" cy="1130705"/>
          </a:xfrm>
          <a:prstGeom prst="rect">
            <a:avLst/>
          </a:prstGeom>
        </p:spPr>
      </p:pic>
      <p:sp>
        <p:nvSpPr>
          <p:cNvPr id="18" name="TextBox 17">
            <a:extLst>
              <a:ext uri="{FF2B5EF4-FFF2-40B4-BE49-F238E27FC236}">
                <a16:creationId xmlns:a16="http://schemas.microsoft.com/office/drawing/2014/main" id="{69C4C0CB-B834-45D3-A05E-DD92C80ED533}"/>
              </a:ext>
            </a:extLst>
          </p:cNvPr>
          <p:cNvSpPr txBox="1"/>
          <p:nvPr/>
        </p:nvSpPr>
        <p:spPr>
          <a:xfrm>
            <a:off x="472456" y="5087090"/>
            <a:ext cx="3143100" cy="1277273"/>
          </a:xfrm>
          <a:prstGeom prst="rect">
            <a:avLst/>
          </a:prstGeom>
          <a:noFill/>
        </p:spPr>
        <p:txBody>
          <a:bodyPr wrap="square" rtlCol="0">
            <a:spAutoFit/>
          </a:bodyPr>
          <a:lstStyle/>
          <a:p>
            <a:pPr marL="285750" indent="-285750">
              <a:buFont typeface="Arial" panose="020B0604020202020204" pitchFamily="34" charset="0"/>
              <a:buChar char="•"/>
            </a:pPr>
            <a:r>
              <a:rPr lang="en-US" sz="1100" dirty="0"/>
              <a:t>If the node is found in the tree then split the tree into left and right directly from the node.</a:t>
            </a:r>
          </a:p>
          <a:p>
            <a:pPr marL="285750" indent="-285750">
              <a:buFont typeface="Arial" panose="020B0604020202020204" pitchFamily="34" charset="0"/>
              <a:buChar char="•"/>
            </a:pPr>
            <a:r>
              <a:rPr lang="en-US" sz="1100" dirty="0"/>
              <a:t>First two cases </a:t>
            </a:r>
            <a:r>
              <a:rPr lang="en-US" sz="1100" dirty="0" err="1"/>
              <a:t>N.key</a:t>
            </a:r>
            <a:r>
              <a:rPr lang="en-US" sz="1100" dirty="0"/>
              <a:t> &gt; x and </a:t>
            </a:r>
            <a:r>
              <a:rPr lang="en-US" sz="1100" dirty="0" err="1"/>
              <a:t>N.key</a:t>
            </a:r>
            <a:r>
              <a:rPr lang="en-US" sz="1100" dirty="0"/>
              <a:t> &lt; x are used when the node we are looking for is not found in the tree in that case the algo will find the next nearest node and promote it to the root and then we will cut left or cut right.</a:t>
            </a:r>
          </a:p>
        </p:txBody>
      </p:sp>
      <p:sp>
        <p:nvSpPr>
          <p:cNvPr id="34" name="TextBox 33">
            <a:extLst>
              <a:ext uri="{FF2B5EF4-FFF2-40B4-BE49-F238E27FC236}">
                <a16:creationId xmlns:a16="http://schemas.microsoft.com/office/drawing/2014/main" id="{3A1CB67C-1452-4EFD-A253-628F3CC42AC2}"/>
              </a:ext>
            </a:extLst>
          </p:cNvPr>
          <p:cNvSpPr txBox="1"/>
          <p:nvPr/>
        </p:nvSpPr>
        <p:spPr>
          <a:xfrm>
            <a:off x="3872227" y="3472471"/>
            <a:ext cx="3207226" cy="369332"/>
          </a:xfrm>
          <a:prstGeom prst="rect">
            <a:avLst/>
          </a:prstGeom>
          <a:noFill/>
        </p:spPr>
        <p:txBody>
          <a:bodyPr wrap="square" rtlCol="0">
            <a:spAutoFit/>
          </a:bodyPr>
          <a:lstStyle/>
          <a:p>
            <a:pPr algn="ctr"/>
            <a:r>
              <a:rPr lang="en-US" b="1" dirty="0" err="1"/>
              <a:t>STMerge</a:t>
            </a:r>
            <a:r>
              <a:rPr lang="en-US" b="1" dirty="0"/>
              <a:t>(R1, R2)</a:t>
            </a:r>
          </a:p>
        </p:txBody>
      </p:sp>
      <p:pic>
        <p:nvPicPr>
          <p:cNvPr id="23" name="Picture 22">
            <a:extLst>
              <a:ext uri="{FF2B5EF4-FFF2-40B4-BE49-F238E27FC236}">
                <a16:creationId xmlns:a16="http://schemas.microsoft.com/office/drawing/2014/main" id="{6EBFCE7C-0BE6-4F3F-A9FA-343A6C83509D}"/>
              </a:ext>
            </a:extLst>
          </p:cNvPr>
          <p:cNvPicPr>
            <a:picLocks noChangeAspect="1"/>
          </p:cNvPicPr>
          <p:nvPr/>
        </p:nvPicPr>
        <p:blipFill>
          <a:blip r:embed="rId8"/>
          <a:stretch>
            <a:fillRect/>
          </a:stretch>
        </p:blipFill>
        <p:spPr>
          <a:xfrm>
            <a:off x="3981755" y="3792992"/>
            <a:ext cx="2928810" cy="1227855"/>
          </a:xfrm>
          <a:prstGeom prst="rect">
            <a:avLst/>
          </a:prstGeom>
        </p:spPr>
      </p:pic>
      <p:pic>
        <p:nvPicPr>
          <p:cNvPr id="30" name="Picture 29">
            <a:extLst>
              <a:ext uri="{FF2B5EF4-FFF2-40B4-BE49-F238E27FC236}">
                <a16:creationId xmlns:a16="http://schemas.microsoft.com/office/drawing/2014/main" id="{2B08529B-FEF8-4F8C-B35E-77BC1AD029EC}"/>
              </a:ext>
            </a:extLst>
          </p:cNvPr>
          <p:cNvPicPr>
            <a:picLocks noChangeAspect="1"/>
          </p:cNvPicPr>
          <p:nvPr/>
        </p:nvPicPr>
        <p:blipFill>
          <a:blip r:embed="rId9"/>
          <a:stretch>
            <a:fillRect/>
          </a:stretch>
        </p:blipFill>
        <p:spPr>
          <a:xfrm>
            <a:off x="4065323" y="5054981"/>
            <a:ext cx="2845241" cy="1311277"/>
          </a:xfrm>
          <a:prstGeom prst="rect">
            <a:avLst/>
          </a:prstGeom>
        </p:spPr>
      </p:pic>
    </p:spTree>
    <p:extLst>
      <p:ext uri="{BB962C8B-B14F-4D97-AF65-F5344CB8AC3E}">
        <p14:creationId xmlns:p14="http://schemas.microsoft.com/office/powerpoint/2010/main" val="206075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Linked List</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C5594EC-883D-4754-B731-493A5D7B89A6}"/>
              </a:ext>
            </a:extLst>
          </p:cNvPr>
          <p:cNvPicPr>
            <a:picLocks noChangeAspect="1"/>
          </p:cNvPicPr>
          <p:nvPr/>
        </p:nvPicPr>
        <p:blipFill>
          <a:blip r:embed="rId2"/>
          <a:stretch>
            <a:fillRect/>
          </a:stretch>
        </p:blipFill>
        <p:spPr>
          <a:xfrm>
            <a:off x="509232" y="811763"/>
            <a:ext cx="3148094" cy="2397967"/>
          </a:xfrm>
          <a:prstGeom prst="rect">
            <a:avLst/>
          </a:prstGeom>
        </p:spPr>
      </p:pic>
      <p:pic>
        <p:nvPicPr>
          <p:cNvPr id="16" name="Picture 15">
            <a:extLst>
              <a:ext uri="{FF2B5EF4-FFF2-40B4-BE49-F238E27FC236}">
                <a16:creationId xmlns:a16="http://schemas.microsoft.com/office/drawing/2014/main" id="{1A6CBC80-BBB6-48E1-BA18-20C2F8948BF4}"/>
              </a:ext>
            </a:extLst>
          </p:cNvPr>
          <p:cNvPicPr>
            <a:picLocks noChangeAspect="1"/>
          </p:cNvPicPr>
          <p:nvPr/>
        </p:nvPicPr>
        <p:blipFill>
          <a:blip r:embed="rId3"/>
          <a:stretch>
            <a:fillRect/>
          </a:stretch>
        </p:blipFill>
        <p:spPr>
          <a:xfrm>
            <a:off x="3934825" y="768926"/>
            <a:ext cx="3022670" cy="2483639"/>
          </a:xfrm>
          <a:prstGeom prst="rect">
            <a:avLst/>
          </a:prstGeom>
        </p:spPr>
      </p:pic>
      <p:pic>
        <p:nvPicPr>
          <p:cNvPr id="18" name="Picture 17">
            <a:extLst>
              <a:ext uri="{FF2B5EF4-FFF2-40B4-BE49-F238E27FC236}">
                <a16:creationId xmlns:a16="http://schemas.microsoft.com/office/drawing/2014/main" id="{15B5DF70-F7C6-4B53-9D00-F91B2CBEBE65}"/>
              </a:ext>
            </a:extLst>
          </p:cNvPr>
          <p:cNvPicPr>
            <a:picLocks noChangeAspect="1"/>
          </p:cNvPicPr>
          <p:nvPr/>
        </p:nvPicPr>
        <p:blipFill>
          <a:blip r:embed="rId4"/>
          <a:stretch>
            <a:fillRect/>
          </a:stretch>
        </p:blipFill>
        <p:spPr>
          <a:xfrm>
            <a:off x="509232" y="3859235"/>
            <a:ext cx="3148094" cy="2296437"/>
          </a:xfrm>
          <a:prstGeom prst="rect">
            <a:avLst/>
          </a:prstGeom>
        </p:spPr>
      </p:pic>
      <p:pic>
        <p:nvPicPr>
          <p:cNvPr id="20" name="Picture 19">
            <a:extLst>
              <a:ext uri="{FF2B5EF4-FFF2-40B4-BE49-F238E27FC236}">
                <a16:creationId xmlns:a16="http://schemas.microsoft.com/office/drawing/2014/main" id="{BBB64B4A-9547-417C-919C-C6A7A0FA239D}"/>
              </a:ext>
            </a:extLst>
          </p:cNvPr>
          <p:cNvPicPr>
            <a:picLocks noChangeAspect="1"/>
          </p:cNvPicPr>
          <p:nvPr/>
        </p:nvPicPr>
        <p:blipFill>
          <a:blip r:embed="rId5"/>
          <a:stretch>
            <a:fillRect/>
          </a:stretch>
        </p:blipFill>
        <p:spPr>
          <a:xfrm>
            <a:off x="3867077" y="3773013"/>
            <a:ext cx="3090418" cy="2468880"/>
          </a:xfrm>
          <a:prstGeom prst="rect">
            <a:avLst/>
          </a:prstGeom>
        </p:spPr>
      </p:pic>
    </p:spTree>
    <p:extLst>
      <p:ext uri="{BB962C8B-B14F-4D97-AF65-F5344CB8AC3E}">
        <p14:creationId xmlns:p14="http://schemas.microsoft.com/office/powerpoint/2010/main" val="858171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Stacks &amp; Queues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5E3ECDB-5B87-47A3-BC89-FEB1AD9AA2B2}"/>
              </a:ext>
            </a:extLst>
          </p:cNvPr>
          <p:cNvPicPr>
            <a:picLocks noChangeAspect="1"/>
          </p:cNvPicPr>
          <p:nvPr/>
        </p:nvPicPr>
        <p:blipFill>
          <a:blip r:embed="rId2"/>
          <a:stretch>
            <a:fillRect/>
          </a:stretch>
        </p:blipFill>
        <p:spPr>
          <a:xfrm>
            <a:off x="479667" y="697918"/>
            <a:ext cx="3207226" cy="2463398"/>
          </a:xfrm>
          <a:prstGeom prst="rect">
            <a:avLst/>
          </a:prstGeom>
        </p:spPr>
      </p:pic>
      <p:pic>
        <p:nvPicPr>
          <p:cNvPr id="6" name="Picture 5">
            <a:extLst>
              <a:ext uri="{FF2B5EF4-FFF2-40B4-BE49-F238E27FC236}">
                <a16:creationId xmlns:a16="http://schemas.microsoft.com/office/drawing/2014/main" id="{8BF020E4-93C4-4499-90BB-3599CBF82543}"/>
              </a:ext>
            </a:extLst>
          </p:cNvPr>
          <p:cNvPicPr>
            <a:picLocks noChangeAspect="1"/>
          </p:cNvPicPr>
          <p:nvPr/>
        </p:nvPicPr>
        <p:blipFill>
          <a:blip r:embed="rId3"/>
          <a:stretch>
            <a:fillRect/>
          </a:stretch>
        </p:blipFill>
        <p:spPr>
          <a:xfrm>
            <a:off x="3873704" y="697918"/>
            <a:ext cx="3181282" cy="2537095"/>
          </a:xfrm>
          <a:prstGeom prst="rect">
            <a:avLst/>
          </a:prstGeom>
        </p:spPr>
      </p:pic>
      <p:pic>
        <p:nvPicPr>
          <p:cNvPr id="8" name="Picture 7">
            <a:extLst>
              <a:ext uri="{FF2B5EF4-FFF2-40B4-BE49-F238E27FC236}">
                <a16:creationId xmlns:a16="http://schemas.microsoft.com/office/drawing/2014/main" id="{DDAA26FB-538D-45F9-BF60-39EC24305A95}"/>
              </a:ext>
            </a:extLst>
          </p:cNvPr>
          <p:cNvPicPr>
            <a:picLocks noChangeAspect="1"/>
          </p:cNvPicPr>
          <p:nvPr/>
        </p:nvPicPr>
        <p:blipFill>
          <a:blip r:embed="rId4"/>
          <a:stretch>
            <a:fillRect/>
          </a:stretch>
        </p:blipFill>
        <p:spPr>
          <a:xfrm>
            <a:off x="516036" y="3946849"/>
            <a:ext cx="3140480" cy="2170369"/>
          </a:xfrm>
          <a:prstGeom prst="rect">
            <a:avLst/>
          </a:prstGeom>
        </p:spPr>
      </p:pic>
      <p:pic>
        <p:nvPicPr>
          <p:cNvPr id="10" name="Picture 9">
            <a:extLst>
              <a:ext uri="{FF2B5EF4-FFF2-40B4-BE49-F238E27FC236}">
                <a16:creationId xmlns:a16="http://schemas.microsoft.com/office/drawing/2014/main" id="{8127F451-BBB5-49AA-B0CE-9C8D5FA5DC67}"/>
              </a:ext>
            </a:extLst>
          </p:cNvPr>
          <p:cNvPicPr>
            <a:picLocks noChangeAspect="1"/>
          </p:cNvPicPr>
          <p:nvPr/>
        </p:nvPicPr>
        <p:blipFill>
          <a:blip r:embed="rId5"/>
          <a:stretch>
            <a:fillRect/>
          </a:stretch>
        </p:blipFill>
        <p:spPr>
          <a:xfrm>
            <a:off x="3911980" y="3884368"/>
            <a:ext cx="3068359" cy="2170369"/>
          </a:xfrm>
          <a:prstGeom prst="rect">
            <a:avLst/>
          </a:prstGeom>
        </p:spPr>
      </p:pic>
    </p:spTree>
    <p:extLst>
      <p:ext uri="{BB962C8B-B14F-4D97-AF65-F5344CB8AC3E}">
        <p14:creationId xmlns:p14="http://schemas.microsoft.com/office/powerpoint/2010/main" val="156786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Trees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13EB5F7-8C6B-43F9-A4BD-8BF42CA652DD}"/>
              </a:ext>
            </a:extLst>
          </p:cNvPr>
          <p:cNvPicPr>
            <a:picLocks noChangeAspect="1"/>
          </p:cNvPicPr>
          <p:nvPr/>
        </p:nvPicPr>
        <p:blipFill>
          <a:blip r:embed="rId2"/>
          <a:stretch>
            <a:fillRect/>
          </a:stretch>
        </p:blipFill>
        <p:spPr>
          <a:xfrm>
            <a:off x="491648" y="739573"/>
            <a:ext cx="3195245" cy="2375750"/>
          </a:xfrm>
          <a:prstGeom prst="rect">
            <a:avLst/>
          </a:prstGeom>
        </p:spPr>
      </p:pic>
      <p:pic>
        <p:nvPicPr>
          <p:cNvPr id="9" name="Picture 8">
            <a:extLst>
              <a:ext uri="{FF2B5EF4-FFF2-40B4-BE49-F238E27FC236}">
                <a16:creationId xmlns:a16="http://schemas.microsoft.com/office/drawing/2014/main" id="{8DECFFF5-06BD-46BD-B140-94278D69F2EF}"/>
              </a:ext>
            </a:extLst>
          </p:cNvPr>
          <p:cNvPicPr>
            <a:picLocks noChangeAspect="1"/>
          </p:cNvPicPr>
          <p:nvPr/>
        </p:nvPicPr>
        <p:blipFill>
          <a:blip r:embed="rId3"/>
          <a:stretch>
            <a:fillRect/>
          </a:stretch>
        </p:blipFill>
        <p:spPr>
          <a:xfrm>
            <a:off x="3847760" y="739573"/>
            <a:ext cx="3207226" cy="2375750"/>
          </a:xfrm>
          <a:prstGeom prst="rect">
            <a:avLst/>
          </a:prstGeom>
        </p:spPr>
      </p:pic>
      <p:pic>
        <p:nvPicPr>
          <p:cNvPr id="12" name="Picture 11">
            <a:extLst>
              <a:ext uri="{FF2B5EF4-FFF2-40B4-BE49-F238E27FC236}">
                <a16:creationId xmlns:a16="http://schemas.microsoft.com/office/drawing/2014/main" id="{D8925D72-04D9-4396-8353-B0CA2011EF19}"/>
              </a:ext>
            </a:extLst>
          </p:cNvPr>
          <p:cNvPicPr>
            <a:picLocks noChangeAspect="1"/>
          </p:cNvPicPr>
          <p:nvPr/>
        </p:nvPicPr>
        <p:blipFill>
          <a:blip r:embed="rId4"/>
          <a:stretch>
            <a:fillRect/>
          </a:stretch>
        </p:blipFill>
        <p:spPr>
          <a:xfrm>
            <a:off x="479666" y="3859235"/>
            <a:ext cx="3207227" cy="2259192"/>
          </a:xfrm>
          <a:prstGeom prst="rect">
            <a:avLst/>
          </a:prstGeom>
        </p:spPr>
      </p:pic>
      <p:pic>
        <p:nvPicPr>
          <p:cNvPr id="14" name="Picture 13">
            <a:extLst>
              <a:ext uri="{FF2B5EF4-FFF2-40B4-BE49-F238E27FC236}">
                <a16:creationId xmlns:a16="http://schemas.microsoft.com/office/drawing/2014/main" id="{D9828D08-CC67-4DFC-B086-955B9FD1C4D8}"/>
              </a:ext>
            </a:extLst>
          </p:cNvPr>
          <p:cNvPicPr>
            <a:picLocks noChangeAspect="1"/>
          </p:cNvPicPr>
          <p:nvPr/>
        </p:nvPicPr>
        <p:blipFill>
          <a:blip r:embed="rId5"/>
          <a:stretch>
            <a:fillRect/>
          </a:stretch>
        </p:blipFill>
        <p:spPr>
          <a:xfrm>
            <a:off x="3847760" y="3859235"/>
            <a:ext cx="3217652" cy="2259192"/>
          </a:xfrm>
          <a:prstGeom prst="rect">
            <a:avLst/>
          </a:prstGeom>
        </p:spPr>
      </p:pic>
      <p:sp>
        <p:nvSpPr>
          <p:cNvPr id="15" name="TextBox 14">
            <a:extLst>
              <a:ext uri="{FF2B5EF4-FFF2-40B4-BE49-F238E27FC236}">
                <a16:creationId xmlns:a16="http://schemas.microsoft.com/office/drawing/2014/main" id="{856FA2C3-6337-4DA3-8F08-0109678266F0}"/>
              </a:ext>
            </a:extLst>
          </p:cNvPr>
          <p:cNvSpPr txBox="1"/>
          <p:nvPr/>
        </p:nvSpPr>
        <p:spPr>
          <a:xfrm>
            <a:off x="8014323" y="4549514"/>
            <a:ext cx="3707214"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When working with trees recursive algorithms are common.</a:t>
            </a:r>
          </a:p>
        </p:txBody>
      </p:sp>
    </p:spTree>
    <p:extLst>
      <p:ext uri="{BB962C8B-B14F-4D97-AF65-F5344CB8AC3E}">
        <p14:creationId xmlns:p14="http://schemas.microsoft.com/office/powerpoint/2010/main" val="11907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685096" y="481264"/>
            <a:ext cx="4314071" cy="3907856"/>
          </a:xfrm>
        </p:spPr>
        <p:txBody>
          <a:bodyPr vert="horz" lIns="91440" tIns="45720" rIns="91440" bIns="45720" rtlCol="0" anchor="b">
            <a:normAutofit/>
          </a:bodyPr>
          <a:lstStyle/>
          <a:p>
            <a:r>
              <a:rPr lang="en-US" sz="4800" b="1" dirty="0"/>
              <a:t>Amortized Arrays (Dynamic Arrays)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856FA2C3-6337-4DA3-8F08-0109678266F0}"/>
              </a:ext>
            </a:extLst>
          </p:cNvPr>
          <p:cNvSpPr txBox="1"/>
          <p:nvPr/>
        </p:nvSpPr>
        <p:spPr>
          <a:xfrm>
            <a:off x="8014323" y="4549514"/>
            <a:ext cx="3707214"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t>Common Implementations:</a:t>
            </a:r>
          </a:p>
          <a:p>
            <a:pPr marL="742950" lvl="1" indent="-285750">
              <a:buFont typeface="Wingdings" panose="05000000000000000000" pitchFamily="2" charset="2"/>
              <a:buChar char="v"/>
            </a:pPr>
            <a:r>
              <a:rPr lang="en-US" dirty="0"/>
              <a:t>C++: Vector</a:t>
            </a:r>
          </a:p>
          <a:p>
            <a:pPr marL="742950" lvl="1" indent="-285750">
              <a:buFont typeface="Wingdings" panose="05000000000000000000" pitchFamily="2" charset="2"/>
              <a:buChar char="v"/>
            </a:pPr>
            <a:r>
              <a:rPr lang="en-US" dirty="0"/>
              <a:t>Java: </a:t>
            </a:r>
            <a:r>
              <a:rPr lang="en-US" dirty="0" err="1"/>
              <a:t>ArrayList</a:t>
            </a:r>
            <a:endParaRPr lang="en-US" dirty="0"/>
          </a:p>
          <a:p>
            <a:pPr marL="742950" lvl="1" indent="-285750">
              <a:buFont typeface="Wingdings" panose="05000000000000000000" pitchFamily="2" charset="2"/>
              <a:buChar char="v"/>
            </a:pPr>
            <a:r>
              <a:rPr lang="en-US" dirty="0"/>
              <a:t>Python: List (the only array)</a:t>
            </a:r>
          </a:p>
        </p:txBody>
      </p:sp>
      <p:pic>
        <p:nvPicPr>
          <p:cNvPr id="4" name="Picture 3">
            <a:extLst>
              <a:ext uri="{FF2B5EF4-FFF2-40B4-BE49-F238E27FC236}">
                <a16:creationId xmlns:a16="http://schemas.microsoft.com/office/drawing/2014/main" id="{11DF832B-40BC-40C4-B143-0E5D316F86C6}"/>
              </a:ext>
            </a:extLst>
          </p:cNvPr>
          <p:cNvPicPr>
            <a:picLocks noChangeAspect="1"/>
          </p:cNvPicPr>
          <p:nvPr/>
        </p:nvPicPr>
        <p:blipFill>
          <a:blip r:embed="rId2"/>
          <a:stretch>
            <a:fillRect/>
          </a:stretch>
        </p:blipFill>
        <p:spPr>
          <a:xfrm>
            <a:off x="479666" y="819837"/>
            <a:ext cx="3207227" cy="2401883"/>
          </a:xfrm>
          <a:prstGeom prst="rect">
            <a:avLst/>
          </a:prstGeom>
        </p:spPr>
      </p:pic>
      <p:pic>
        <p:nvPicPr>
          <p:cNvPr id="7" name="Picture 6">
            <a:extLst>
              <a:ext uri="{FF2B5EF4-FFF2-40B4-BE49-F238E27FC236}">
                <a16:creationId xmlns:a16="http://schemas.microsoft.com/office/drawing/2014/main" id="{F9F91422-62EA-40CB-9782-45BBEB012881}"/>
              </a:ext>
            </a:extLst>
          </p:cNvPr>
          <p:cNvPicPr>
            <a:picLocks noChangeAspect="1"/>
          </p:cNvPicPr>
          <p:nvPr/>
        </p:nvPicPr>
        <p:blipFill>
          <a:blip r:embed="rId3"/>
          <a:stretch>
            <a:fillRect/>
          </a:stretch>
        </p:blipFill>
        <p:spPr>
          <a:xfrm>
            <a:off x="3951466" y="739573"/>
            <a:ext cx="3010240" cy="2415827"/>
          </a:xfrm>
          <a:prstGeom prst="rect">
            <a:avLst/>
          </a:prstGeom>
        </p:spPr>
      </p:pic>
      <p:pic>
        <p:nvPicPr>
          <p:cNvPr id="10" name="Picture 9">
            <a:extLst>
              <a:ext uri="{FF2B5EF4-FFF2-40B4-BE49-F238E27FC236}">
                <a16:creationId xmlns:a16="http://schemas.microsoft.com/office/drawing/2014/main" id="{7930347F-94D7-4067-8933-8F5E485889B3}"/>
              </a:ext>
            </a:extLst>
          </p:cNvPr>
          <p:cNvPicPr>
            <a:picLocks noChangeAspect="1"/>
          </p:cNvPicPr>
          <p:nvPr/>
        </p:nvPicPr>
        <p:blipFill>
          <a:blip r:embed="rId4"/>
          <a:stretch>
            <a:fillRect/>
          </a:stretch>
        </p:blipFill>
        <p:spPr>
          <a:xfrm>
            <a:off x="572939" y="3538308"/>
            <a:ext cx="3020680" cy="1539099"/>
          </a:xfrm>
          <a:prstGeom prst="rect">
            <a:avLst/>
          </a:prstGeom>
        </p:spPr>
      </p:pic>
      <p:pic>
        <p:nvPicPr>
          <p:cNvPr id="13" name="Picture 12">
            <a:extLst>
              <a:ext uri="{FF2B5EF4-FFF2-40B4-BE49-F238E27FC236}">
                <a16:creationId xmlns:a16="http://schemas.microsoft.com/office/drawing/2014/main" id="{26DE28FE-DBF7-423F-A08C-342161EEC67A}"/>
              </a:ext>
            </a:extLst>
          </p:cNvPr>
          <p:cNvPicPr>
            <a:picLocks noChangeAspect="1"/>
          </p:cNvPicPr>
          <p:nvPr/>
        </p:nvPicPr>
        <p:blipFill>
          <a:blip r:embed="rId5"/>
          <a:stretch>
            <a:fillRect/>
          </a:stretch>
        </p:blipFill>
        <p:spPr>
          <a:xfrm>
            <a:off x="959162" y="5077407"/>
            <a:ext cx="2248234" cy="1299329"/>
          </a:xfrm>
          <a:prstGeom prst="rect">
            <a:avLst/>
          </a:prstGeom>
        </p:spPr>
      </p:pic>
      <p:pic>
        <p:nvPicPr>
          <p:cNvPr id="17" name="Picture 16">
            <a:extLst>
              <a:ext uri="{FF2B5EF4-FFF2-40B4-BE49-F238E27FC236}">
                <a16:creationId xmlns:a16="http://schemas.microsoft.com/office/drawing/2014/main" id="{E727968E-6140-42AB-924B-0ABAF2F85FC2}"/>
              </a:ext>
            </a:extLst>
          </p:cNvPr>
          <p:cNvPicPr>
            <a:picLocks noChangeAspect="1"/>
          </p:cNvPicPr>
          <p:nvPr/>
        </p:nvPicPr>
        <p:blipFill>
          <a:blip r:embed="rId6"/>
          <a:stretch>
            <a:fillRect/>
          </a:stretch>
        </p:blipFill>
        <p:spPr>
          <a:xfrm>
            <a:off x="3951466" y="3930125"/>
            <a:ext cx="2895156" cy="2078789"/>
          </a:xfrm>
          <a:prstGeom prst="rect">
            <a:avLst/>
          </a:prstGeom>
        </p:spPr>
      </p:pic>
    </p:spTree>
    <p:extLst>
      <p:ext uri="{BB962C8B-B14F-4D97-AF65-F5344CB8AC3E}">
        <p14:creationId xmlns:p14="http://schemas.microsoft.com/office/powerpoint/2010/main" val="2923749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685096" y="481264"/>
            <a:ext cx="4314071" cy="3907856"/>
          </a:xfrm>
        </p:spPr>
        <p:txBody>
          <a:bodyPr vert="horz" lIns="91440" tIns="45720" rIns="91440" bIns="45720" rtlCol="0" anchor="b">
            <a:normAutofit/>
          </a:bodyPr>
          <a:lstStyle/>
          <a:p>
            <a:r>
              <a:rPr lang="en-US" sz="4800" b="1" dirty="0"/>
              <a:t>Priority Queues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CC575D6-CA6C-435C-9FA6-09BA0FF19412}"/>
              </a:ext>
            </a:extLst>
          </p:cNvPr>
          <p:cNvPicPr>
            <a:picLocks noChangeAspect="1"/>
          </p:cNvPicPr>
          <p:nvPr/>
        </p:nvPicPr>
        <p:blipFill>
          <a:blip r:embed="rId2"/>
          <a:stretch>
            <a:fillRect/>
          </a:stretch>
        </p:blipFill>
        <p:spPr>
          <a:xfrm>
            <a:off x="517638" y="791095"/>
            <a:ext cx="3131281" cy="2419867"/>
          </a:xfrm>
          <a:prstGeom prst="rect">
            <a:avLst/>
          </a:prstGeom>
        </p:spPr>
      </p:pic>
      <p:pic>
        <p:nvPicPr>
          <p:cNvPr id="8" name="Picture 7">
            <a:extLst>
              <a:ext uri="{FF2B5EF4-FFF2-40B4-BE49-F238E27FC236}">
                <a16:creationId xmlns:a16="http://schemas.microsoft.com/office/drawing/2014/main" id="{F9275C71-B9EA-492D-B1F6-94ADF6FC9B8C}"/>
              </a:ext>
            </a:extLst>
          </p:cNvPr>
          <p:cNvPicPr>
            <a:picLocks noChangeAspect="1"/>
          </p:cNvPicPr>
          <p:nvPr/>
        </p:nvPicPr>
        <p:blipFill>
          <a:blip r:embed="rId3"/>
          <a:stretch>
            <a:fillRect/>
          </a:stretch>
        </p:blipFill>
        <p:spPr>
          <a:xfrm>
            <a:off x="3906240" y="881210"/>
            <a:ext cx="3079839" cy="2239635"/>
          </a:xfrm>
          <a:prstGeom prst="rect">
            <a:avLst/>
          </a:prstGeom>
        </p:spPr>
      </p:pic>
      <p:pic>
        <p:nvPicPr>
          <p:cNvPr id="14" name="Picture 13">
            <a:extLst>
              <a:ext uri="{FF2B5EF4-FFF2-40B4-BE49-F238E27FC236}">
                <a16:creationId xmlns:a16="http://schemas.microsoft.com/office/drawing/2014/main" id="{6FB09B10-122F-40D1-B3A5-7F2D607B84B8}"/>
              </a:ext>
            </a:extLst>
          </p:cNvPr>
          <p:cNvPicPr>
            <a:picLocks noChangeAspect="1"/>
          </p:cNvPicPr>
          <p:nvPr/>
        </p:nvPicPr>
        <p:blipFill>
          <a:blip r:embed="rId4"/>
          <a:stretch>
            <a:fillRect/>
          </a:stretch>
        </p:blipFill>
        <p:spPr>
          <a:xfrm>
            <a:off x="3906240" y="3863155"/>
            <a:ext cx="3079839" cy="2340330"/>
          </a:xfrm>
          <a:prstGeom prst="rect">
            <a:avLst/>
          </a:prstGeom>
        </p:spPr>
      </p:pic>
      <p:pic>
        <p:nvPicPr>
          <p:cNvPr id="20" name="Picture 19">
            <a:extLst>
              <a:ext uri="{FF2B5EF4-FFF2-40B4-BE49-F238E27FC236}">
                <a16:creationId xmlns:a16="http://schemas.microsoft.com/office/drawing/2014/main" id="{C75FA869-594D-4674-BADE-9986737B4970}"/>
              </a:ext>
            </a:extLst>
          </p:cNvPr>
          <p:cNvPicPr>
            <a:picLocks noChangeAspect="1"/>
          </p:cNvPicPr>
          <p:nvPr/>
        </p:nvPicPr>
        <p:blipFill>
          <a:blip r:embed="rId5"/>
          <a:stretch>
            <a:fillRect/>
          </a:stretch>
        </p:blipFill>
        <p:spPr>
          <a:xfrm>
            <a:off x="1842754" y="5009661"/>
            <a:ext cx="1843020" cy="1429349"/>
          </a:xfrm>
          <a:prstGeom prst="rect">
            <a:avLst/>
          </a:prstGeom>
        </p:spPr>
      </p:pic>
      <p:pic>
        <p:nvPicPr>
          <p:cNvPr id="18" name="Picture 17">
            <a:extLst>
              <a:ext uri="{FF2B5EF4-FFF2-40B4-BE49-F238E27FC236}">
                <a16:creationId xmlns:a16="http://schemas.microsoft.com/office/drawing/2014/main" id="{2CEB107F-C5E3-4750-8E7A-E1D1653568B1}"/>
              </a:ext>
            </a:extLst>
          </p:cNvPr>
          <p:cNvPicPr>
            <a:picLocks noChangeAspect="1"/>
          </p:cNvPicPr>
          <p:nvPr/>
        </p:nvPicPr>
        <p:blipFill>
          <a:blip r:embed="rId6"/>
          <a:stretch>
            <a:fillRect/>
          </a:stretch>
        </p:blipFill>
        <p:spPr>
          <a:xfrm>
            <a:off x="470463" y="3596088"/>
            <a:ext cx="1926808" cy="1640220"/>
          </a:xfrm>
          <a:prstGeom prst="rect">
            <a:avLst/>
          </a:prstGeom>
        </p:spPr>
      </p:pic>
      <p:sp>
        <p:nvSpPr>
          <p:cNvPr id="27" name="TextBox 26">
            <a:extLst>
              <a:ext uri="{FF2B5EF4-FFF2-40B4-BE49-F238E27FC236}">
                <a16:creationId xmlns:a16="http://schemas.microsoft.com/office/drawing/2014/main" id="{6C9A5A6F-F4F3-439B-B48D-585BE602DE20}"/>
              </a:ext>
            </a:extLst>
          </p:cNvPr>
          <p:cNvSpPr txBox="1"/>
          <p:nvPr/>
        </p:nvSpPr>
        <p:spPr>
          <a:xfrm>
            <a:off x="7685096" y="4530853"/>
            <a:ext cx="4202104" cy="2123658"/>
          </a:xfrm>
          <a:prstGeom prst="rect">
            <a:avLst/>
          </a:prstGeom>
          <a:noFill/>
        </p:spPr>
        <p:txBody>
          <a:bodyPr wrap="square" rtlCol="0">
            <a:spAutoFit/>
          </a:bodyPr>
          <a:lstStyle/>
          <a:p>
            <a:pPr marL="285750" indent="-285750">
              <a:buFont typeface="Wingdings" panose="05000000000000000000" pitchFamily="2" charset="2"/>
              <a:buChar char="q"/>
            </a:pPr>
            <a:r>
              <a:rPr lang="en-US" sz="1200" dirty="0"/>
              <a:t>A priority queue is a generalization of a queue where each element is assigned a priority and elements come out in order by priority.</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dirty="0"/>
              <a:t>Common Implementations:</a:t>
            </a:r>
          </a:p>
          <a:p>
            <a:pPr marL="742950" lvl="1" indent="-285750">
              <a:buFont typeface="Wingdings" panose="05000000000000000000" pitchFamily="2" charset="2"/>
              <a:buChar char="v"/>
            </a:pPr>
            <a:r>
              <a:rPr lang="en-US" sz="1200" dirty="0"/>
              <a:t>C++: </a:t>
            </a:r>
            <a:r>
              <a:rPr lang="en-US" sz="1200" dirty="0" err="1"/>
              <a:t>priority_queue</a:t>
            </a:r>
            <a:endParaRPr lang="en-US" sz="1200" dirty="0"/>
          </a:p>
          <a:p>
            <a:pPr marL="742950" lvl="1" indent="-285750">
              <a:buFont typeface="Wingdings" panose="05000000000000000000" pitchFamily="2" charset="2"/>
              <a:buChar char="v"/>
            </a:pPr>
            <a:r>
              <a:rPr lang="en-US" sz="1200" dirty="0"/>
              <a:t>Java: </a:t>
            </a:r>
            <a:r>
              <a:rPr lang="en-US" sz="1200" dirty="0" err="1"/>
              <a:t>PriorityQueue</a:t>
            </a:r>
            <a:endParaRPr lang="en-US" sz="1200" dirty="0"/>
          </a:p>
          <a:p>
            <a:pPr marL="742950" lvl="1" indent="-285750">
              <a:buFont typeface="Wingdings" panose="05000000000000000000" pitchFamily="2" charset="2"/>
              <a:buChar char="v"/>
            </a:pPr>
            <a:r>
              <a:rPr lang="en-US" sz="1200" dirty="0"/>
              <a:t>Python: </a:t>
            </a:r>
            <a:r>
              <a:rPr lang="en-US" sz="1200" dirty="0" err="1"/>
              <a:t>heapq</a:t>
            </a:r>
            <a:endParaRPr lang="en-US" sz="1200" dirty="0"/>
          </a:p>
          <a:p>
            <a:pPr marL="742950" lvl="1" indent="-285750">
              <a:buFont typeface="Wingdings" panose="05000000000000000000" pitchFamily="2" charset="2"/>
              <a:buChar char="v"/>
            </a:pPr>
            <a:endParaRPr lang="en-US" sz="1200" dirty="0"/>
          </a:p>
          <a:p>
            <a:pPr marL="285750" indent="-285750">
              <a:buFont typeface="Wingdings" panose="05000000000000000000" pitchFamily="2" charset="2"/>
              <a:buChar char="q"/>
            </a:pPr>
            <a:r>
              <a:rPr lang="en-US" sz="1200" dirty="0"/>
              <a:t>Algorithms that use Priority Queues: </a:t>
            </a:r>
            <a:r>
              <a:rPr lang="en-US" sz="1200" dirty="0" err="1"/>
              <a:t>Dijsktra’s</a:t>
            </a:r>
            <a:r>
              <a:rPr lang="en-US" sz="1200" dirty="0"/>
              <a:t> algo, Prim’s algo, Huffman’s algo, Heap sort</a:t>
            </a:r>
          </a:p>
        </p:txBody>
      </p:sp>
    </p:spTree>
    <p:extLst>
      <p:ext uri="{BB962C8B-B14F-4D97-AF65-F5344CB8AC3E}">
        <p14:creationId xmlns:p14="http://schemas.microsoft.com/office/powerpoint/2010/main" val="1191857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685096" y="481264"/>
            <a:ext cx="4314071" cy="3907856"/>
          </a:xfrm>
        </p:spPr>
        <p:txBody>
          <a:bodyPr vert="horz" lIns="91440" tIns="45720" rIns="91440" bIns="45720" rtlCol="0" anchor="b">
            <a:normAutofit/>
          </a:bodyPr>
          <a:lstStyle/>
          <a:p>
            <a:r>
              <a:rPr lang="en-US" sz="4800" b="1" dirty="0"/>
              <a:t>Priority Queues - Binary Heaps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371A8893-4EE9-4D76-8FDC-610FD59A5146}"/>
              </a:ext>
            </a:extLst>
          </p:cNvPr>
          <p:cNvSpPr txBox="1"/>
          <p:nvPr/>
        </p:nvSpPr>
        <p:spPr>
          <a:xfrm>
            <a:off x="7685095" y="4530853"/>
            <a:ext cx="4314071" cy="830997"/>
          </a:xfrm>
          <a:prstGeom prst="rect">
            <a:avLst/>
          </a:prstGeom>
          <a:noFill/>
        </p:spPr>
        <p:txBody>
          <a:bodyPr wrap="square" rtlCol="0">
            <a:spAutoFit/>
          </a:bodyPr>
          <a:lstStyle/>
          <a:p>
            <a:pPr marL="285750" indent="-285750">
              <a:buFont typeface="Wingdings" panose="05000000000000000000" pitchFamily="2" charset="2"/>
              <a:buChar char="q"/>
            </a:pPr>
            <a:r>
              <a:rPr lang="en-US" sz="1200" b="1" dirty="0"/>
              <a:t>Binary max-heap is a binary tree (each node has zero, one, or two children) where the value of each node is at least the values of its children.</a:t>
            </a:r>
          </a:p>
          <a:p>
            <a:pPr marL="285750" indent="-285750">
              <a:buFont typeface="Wingdings" panose="05000000000000000000" pitchFamily="2" charset="2"/>
              <a:buChar char="q"/>
            </a:pPr>
            <a:r>
              <a:rPr lang="en-US" sz="1200" b="1" dirty="0"/>
              <a:t>All operations work in time O (log n)</a:t>
            </a:r>
          </a:p>
        </p:txBody>
      </p:sp>
      <p:sp>
        <p:nvSpPr>
          <p:cNvPr id="17" name="TextBox 16">
            <a:extLst>
              <a:ext uri="{FF2B5EF4-FFF2-40B4-BE49-F238E27FC236}">
                <a16:creationId xmlns:a16="http://schemas.microsoft.com/office/drawing/2014/main" id="{35AFE1CE-DDF2-48C8-ABBB-912E717009D2}"/>
              </a:ext>
            </a:extLst>
          </p:cNvPr>
          <p:cNvSpPr txBox="1"/>
          <p:nvPr/>
        </p:nvSpPr>
        <p:spPr>
          <a:xfrm>
            <a:off x="580947" y="806822"/>
            <a:ext cx="3021946" cy="2308324"/>
          </a:xfrm>
          <a:prstGeom prst="rect">
            <a:avLst/>
          </a:prstGeom>
          <a:noFill/>
        </p:spPr>
        <p:txBody>
          <a:bodyPr wrap="square" rtlCol="0">
            <a:spAutoFit/>
          </a:bodyPr>
          <a:lstStyle/>
          <a:p>
            <a:pPr marL="285750" indent="-285750">
              <a:buFont typeface="Wingdings" panose="05000000000000000000" pitchFamily="2" charset="2"/>
              <a:buChar char="q"/>
            </a:pPr>
            <a:r>
              <a:rPr lang="en-US" sz="1200" dirty="0" err="1"/>
              <a:t>GetMax</a:t>
            </a:r>
            <a:r>
              <a:rPr lang="en-US" sz="1200" dirty="0"/>
              <a:t> works in time O(1), all other operations (</a:t>
            </a:r>
            <a:r>
              <a:rPr lang="en-US" sz="1200" dirty="0" err="1"/>
              <a:t>GetMax</a:t>
            </a:r>
            <a:r>
              <a:rPr lang="en-US" sz="1200" dirty="0"/>
              <a:t>, </a:t>
            </a:r>
            <a:r>
              <a:rPr lang="en-US" sz="1200" dirty="0" err="1"/>
              <a:t>ExtractMax</a:t>
            </a:r>
            <a:r>
              <a:rPr lang="en-US" sz="1200" dirty="0"/>
              <a:t>, Insert, Remove, </a:t>
            </a:r>
            <a:r>
              <a:rPr lang="en-US" sz="1200" dirty="0" err="1"/>
              <a:t>SiftUp</a:t>
            </a:r>
            <a:r>
              <a:rPr lang="en-US" sz="1200" dirty="0"/>
              <a:t>, </a:t>
            </a:r>
            <a:r>
              <a:rPr lang="en-US" sz="1200" dirty="0" err="1"/>
              <a:t>SiftDown</a:t>
            </a:r>
            <a:r>
              <a:rPr lang="en-US" sz="1200" dirty="0"/>
              <a:t>, </a:t>
            </a:r>
            <a:r>
              <a:rPr lang="en-US" sz="1200" dirty="0" err="1"/>
              <a:t>ChangePriority</a:t>
            </a:r>
            <a:r>
              <a:rPr lang="en-US" sz="1200" dirty="0"/>
              <a:t>) work in time </a:t>
            </a:r>
            <a:r>
              <a:rPr lang="en-US" sz="1200" b="1" dirty="0"/>
              <a:t>O(tree height)</a:t>
            </a:r>
          </a:p>
          <a:p>
            <a:pPr marL="285750" indent="-285750">
              <a:buFont typeface="Wingdings" panose="05000000000000000000" pitchFamily="2" charset="2"/>
              <a:buChar char="q"/>
            </a:pPr>
            <a:r>
              <a:rPr lang="en-US" sz="1200" dirty="0"/>
              <a:t>We definitely want a tree to be shallow.</a:t>
            </a:r>
          </a:p>
          <a:p>
            <a:pPr marL="285750" indent="-285750">
              <a:buFont typeface="Wingdings" panose="05000000000000000000" pitchFamily="2" charset="2"/>
              <a:buChar char="q"/>
            </a:pPr>
            <a:r>
              <a:rPr lang="en-US" sz="1200" dirty="0"/>
              <a:t>How to keep a tree shallow ?. A binary tree is complete if all its levels are filled except possibly the last one which is filled from left to right.</a:t>
            </a:r>
          </a:p>
          <a:p>
            <a:pPr marL="285750" indent="-285750">
              <a:buFont typeface="Wingdings" panose="05000000000000000000" pitchFamily="2" charset="2"/>
              <a:buChar char="q"/>
            </a:pPr>
            <a:r>
              <a:rPr lang="en-US" sz="1200" dirty="0"/>
              <a:t>A complete binary tree with n nodes has height at most O (log n).</a:t>
            </a:r>
          </a:p>
        </p:txBody>
      </p:sp>
      <p:sp>
        <p:nvSpPr>
          <p:cNvPr id="19" name="TextBox 18">
            <a:extLst>
              <a:ext uri="{FF2B5EF4-FFF2-40B4-BE49-F238E27FC236}">
                <a16:creationId xmlns:a16="http://schemas.microsoft.com/office/drawing/2014/main" id="{C3E33086-6437-4967-A48E-E626283509FC}"/>
              </a:ext>
            </a:extLst>
          </p:cNvPr>
          <p:cNvSpPr txBox="1"/>
          <p:nvPr/>
        </p:nvSpPr>
        <p:spPr>
          <a:xfrm>
            <a:off x="3847760" y="483101"/>
            <a:ext cx="3207226" cy="2631490"/>
          </a:xfrm>
          <a:prstGeom prst="rect">
            <a:avLst/>
          </a:prstGeom>
          <a:noFill/>
        </p:spPr>
        <p:txBody>
          <a:bodyPr wrap="square" rtlCol="0">
            <a:spAutoFit/>
          </a:bodyPr>
          <a:lstStyle/>
          <a:p>
            <a:pPr marL="285750" indent="-285750">
              <a:buFont typeface="Wingdings" panose="05000000000000000000" pitchFamily="2" charset="2"/>
              <a:buChar char="q"/>
            </a:pPr>
            <a:r>
              <a:rPr lang="en-US" sz="1100" dirty="0"/>
              <a:t>Advantages of </a:t>
            </a:r>
            <a:r>
              <a:rPr lang="en-US" sz="1100" b="1" dirty="0"/>
              <a:t>Complete</a:t>
            </a:r>
            <a:r>
              <a:rPr lang="en-US" sz="1100" dirty="0"/>
              <a:t> binary tree :</a:t>
            </a:r>
          </a:p>
          <a:p>
            <a:pPr marL="285750" indent="-285750">
              <a:buFont typeface="Wingdings" panose="05000000000000000000" pitchFamily="2" charset="2"/>
              <a:buChar char="q"/>
            </a:pPr>
            <a:endParaRPr lang="en-US" sz="1100" dirty="0"/>
          </a:p>
          <a:p>
            <a:pPr marL="171450" indent="-171450">
              <a:buFont typeface="Wingdings" panose="05000000000000000000" pitchFamily="2" charset="2"/>
              <a:buChar char="v"/>
            </a:pPr>
            <a:r>
              <a:rPr lang="en-US" sz="1100" dirty="0"/>
              <a:t>Low Height O(log n)</a:t>
            </a:r>
          </a:p>
          <a:p>
            <a:pPr marL="171450" indent="-171450">
              <a:buFont typeface="Wingdings" panose="05000000000000000000" pitchFamily="2" charset="2"/>
              <a:buChar char="v"/>
            </a:pPr>
            <a:r>
              <a:rPr lang="en-US" sz="1100" dirty="0"/>
              <a:t>Store as Array (parent(</a:t>
            </a:r>
            <a:r>
              <a:rPr lang="en-US" sz="1100" dirty="0" err="1"/>
              <a:t>i</a:t>
            </a:r>
            <a:r>
              <a:rPr lang="en-US" sz="1100" dirty="0"/>
              <a:t>) = floor(</a:t>
            </a:r>
            <a:r>
              <a:rPr lang="en-US" sz="1100" dirty="0" err="1"/>
              <a:t>i</a:t>
            </a:r>
            <a:r>
              <a:rPr lang="en-US" sz="1100" dirty="0"/>
              <a:t>/2), </a:t>
            </a:r>
            <a:r>
              <a:rPr lang="en-US" sz="1100" dirty="0" err="1"/>
              <a:t>leftchild</a:t>
            </a:r>
            <a:r>
              <a:rPr lang="en-US" sz="1100" dirty="0"/>
              <a:t>(</a:t>
            </a:r>
            <a:r>
              <a:rPr lang="en-US" sz="1100" dirty="0" err="1"/>
              <a:t>i</a:t>
            </a:r>
            <a:r>
              <a:rPr lang="en-US" sz="1100" dirty="0"/>
              <a:t>) = 2i, </a:t>
            </a:r>
            <a:r>
              <a:rPr lang="en-US" sz="1100" dirty="0" err="1"/>
              <a:t>rightchild</a:t>
            </a:r>
            <a:r>
              <a:rPr lang="en-US" sz="1100" dirty="0"/>
              <a:t> = 2i+1) </a:t>
            </a:r>
            <a:r>
              <a:rPr lang="en-US" sz="1100" b="1" dirty="0">
                <a:solidFill>
                  <a:srgbClr val="0000FF"/>
                </a:solidFill>
              </a:rPr>
              <a:t>(1-based Array)</a:t>
            </a:r>
          </a:p>
          <a:p>
            <a:pPr marL="171450" indent="-171450">
              <a:buFont typeface="Wingdings" panose="05000000000000000000" pitchFamily="2" charset="2"/>
              <a:buChar char="v"/>
            </a:pPr>
            <a:endParaRPr lang="en-US" sz="1100" dirty="0"/>
          </a:p>
          <a:p>
            <a:pPr marL="171450" indent="-171450">
              <a:buFont typeface="Wingdings" panose="05000000000000000000" pitchFamily="2" charset="2"/>
              <a:buChar char="q"/>
            </a:pPr>
            <a:r>
              <a:rPr lang="en-US" sz="1100" dirty="0"/>
              <a:t>Which binary heap operations modify the shape of the tree?</a:t>
            </a:r>
          </a:p>
          <a:p>
            <a:pPr marL="171450" indent="-171450">
              <a:buFont typeface="Wingdings" panose="05000000000000000000" pitchFamily="2" charset="2"/>
              <a:buChar char="v"/>
            </a:pPr>
            <a:r>
              <a:rPr lang="en-US" sz="1100" dirty="0"/>
              <a:t>Only Insert and </a:t>
            </a:r>
            <a:r>
              <a:rPr lang="en-US" sz="1100" dirty="0" err="1"/>
              <a:t>ExtractMax</a:t>
            </a:r>
            <a:r>
              <a:rPr lang="en-US" sz="1100" dirty="0"/>
              <a:t> (Remove changes the shape by calling </a:t>
            </a:r>
            <a:r>
              <a:rPr lang="en-US" sz="1100" dirty="0" err="1"/>
              <a:t>ExtractMax</a:t>
            </a:r>
            <a:r>
              <a:rPr lang="en-US" sz="1100" dirty="0"/>
              <a:t>).</a:t>
            </a:r>
          </a:p>
          <a:p>
            <a:pPr marL="171450" indent="-171450">
              <a:buFont typeface="Wingdings" panose="05000000000000000000" pitchFamily="2" charset="2"/>
              <a:buChar char="v"/>
            </a:pPr>
            <a:r>
              <a:rPr lang="en-US" sz="1100" dirty="0"/>
              <a:t>To insert an element, insert it as a leaf in the leftmost vacant position in the last level and let it sift up.</a:t>
            </a:r>
          </a:p>
          <a:p>
            <a:pPr marL="171450" indent="-171450">
              <a:buFont typeface="Wingdings" panose="05000000000000000000" pitchFamily="2" charset="2"/>
              <a:buChar char="v"/>
            </a:pPr>
            <a:r>
              <a:rPr lang="en-US" sz="1100" dirty="0"/>
              <a:t>To extract the maximum value, replace the root by the last leaf and let it sift down.</a:t>
            </a:r>
          </a:p>
        </p:txBody>
      </p:sp>
      <p:pic>
        <p:nvPicPr>
          <p:cNvPr id="4" name="Picture 3">
            <a:extLst>
              <a:ext uri="{FF2B5EF4-FFF2-40B4-BE49-F238E27FC236}">
                <a16:creationId xmlns:a16="http://schemas.microsoft.com/office/drawing/2014/main" id="{1EEEC91E-8218-4BED-85E8-4D99C479B993}"/>
              </a:ext>
            </a:extLst>
          </p:cNvPr>
          <p:cNvPicPr>
            <a:picLocks noChangeAspect="1"/>
          </p:cNvPicPr>
          <p:nvPr/>
        </p:nvPicPr>
        <p:blipFill>
          <a:blip r:embed="rId2"/>
          <a:stretch>
            <a:fillRect/>
          </a:stretch>
        </p:blipFill>
        <p:spPr>
          <a:xfrm>
            <a:off x="501276" y="3787654"/>
            <a:ext cx="3164006" cy="2398014"/>
          </a:xfrm>
          <a:prstGeom prst="rect">
            <a:avLst/>
          </a:prstGeom>
        </p:spPr>
      </p:pic>
    </p:spTree>
    <p:extLst>
      <p:ext uri="{BB962C8B-B14F-4D97-AF65-F5344CB8AC3E}">
        <p14:creationId xmlns:p14="http://schemas.microsoft.com/office/powerpoint/2010/main" val="206979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1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704087" y="438559"/>
            <a:ext cx="3649704" cy="1881559"/>
          </a:xfrm>
        </p:spPr>
        <p:txBody>
          <a:bodyPr vert="horz" lIns="91440" tIns="45720" rIns="91440" bIns="45720" rtlCol="0" anchor="ctr">
            <a:normAutofit/>
          </a:bodyPr>
          <a:lstStyle/>
          <a:p>
            <a:r>
              <a:rPr lang="en-US" sz="6600" b="1" dirty="0">
                <a:solidFill>
                  <a:schemeClr val="bg1"/>
                </a:solidFill>
              </a:rPr>
              <a:t>Heap Sort</a:t>
            </a:r>
          </a:p>
        </p:txBody>
      </p:sp>
      <p:sp>
        <p:nvSpPr>
          <p:cNvPr id="16" name="TextBox 15">
            <a:extLst>
              <a:ext uri="{FF2B5EF4-FFF2-40B4-BE49-F238E27FC236}">
                <a16:creationId xmlns:a16="http://schemas.microsoft.com/office/drawing/2014/main" id="{371A8893-4EE9-4D76-8FDC-610FD59A5146}"/>
              </a:ext>
            </a:extLst>
          </p:cNvPr>
          <p:cNvSpPr txBox="1"/>
          <p:nvPr/>
        </p:nvSpPr>
        <p:spPr>
          <a:xfrm>
            <a:off x="4742597" y="438559"/>
            <a:ext cx="6745314" cy="188155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solidFill>
                  <a:schemeClr val="bg1"/>
                </a:solidFill>
              </a:rPr>
              <a:t>Not In-Places</a:t>
            </a:r>
          </a:p>
        </p:txBody>
      </p:sp>
      <p:pic>
        <p:nvPicPr>
          <p:cNvPr id="7" name="Picture 6">
            <a:extLst>
              <a:ext uri="{FF2B5EF4-FFF2-40B4-BE49-F238E27FC236}">
                <a16:creationId xmlns:a16="http://schemas.microsoft.com/office/drawing/2014/main" id="{CFA24774-DD4C-49A3-A7D5-5326ECDE9F98}"/>
              </a:ext>
            </a:extLst>
          </p:cNvPr>
          <p:cNvPicPr>
            <a:picLocks noChangeAspect="1"/>
          </p:cNvPicPr>
          <p:nvPr/>
        </p:nvPicPr>
        <p:blipFill>
          <a:blip r:embed="rId2"/>
          <a:stretch>
            <a:fillRect/>
          </a:stretch>
        </p:blipFill>
        <p:spPr>
          <a:xfrm>
            <a:off x="6096000" y="2954460"/>
            <a:ext cx="4635425" cy="3464981"/>
          </a:xfrm>
          <a:prstGeom prst="rect">
            <a:avLst/>
          </a:prstGeom>
        </p:spPr>
      </p:pic>
      <p:pic>
        <p:nvPicPr>
          <p:cNvPr id="5" name="Picture 4">
            <a:extLst>
              <a:ext uri="{FF2B5EF4-FFF2-40B4-BE49-F238E27FC236}">
                <a16:creationId xmlns:a16="http://schemas.microsoft.com/office/drawing/2014/main" id="{14545A13-0C6D-4D3D-A53C-761898B2AB88}"/>
              </a:ext>
            </a:extLst>
          </p:cNvPr>
          <p:cNvPicPr>
            <a:picLocks noChangeAspect="1"/>
          </p:cNvPicPr>
          <p:nvPr/>
        </p:nvPicPr>
        <p:blipFill>
          <a:blip r:embed="rId3"/>
          <a:stretch>
            <a:fillRect/>
          </a:stretch>
        </p:blipFill>
        <p:spPr>
          <a:xfrm>
            <a:off x="162148" y="2901842"/>
            <a:ext cx="5330739" cy="3464981"/>
          </a:xfrm>
          <a:prstGeom prst="rect">
            <a:avLst/>
          </a:prstGeom>
        </p:spPr>
      </p:pic>
    </p:spTree>
    <p:extLst>
      <p:ext uri="{BB962C8B-B14F-4D97-AF65-F5344CB8AC3E}">
        <p14:creationId xmlns:p14="http://schemas.microsoft.com/office/powerpoint/2010/main" val="349552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8449</TotalTime>
  <Words>2096</Words>
  <Application>Microsoft Office PowerPoint</Application>
  <PresentationFormat>Widescreen</PresentationFormat>
  <Paragraphs>170</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Droid Serif</vt:lpstr>
      <vt:lpstr>urw-din</vt:lpstr>
      <vt:lpstr>Wingdings</vt:lpstr>
      <vt:lpstr>Office Theme</vt:lpstr>
      <vt:lpstr>Data Structures Summary</vt:lpstr>
      <vt:lpstr>Arrays</vt:lpstr>
      <vt:lpstr>Linked List</vt:lpstr>
      <vt:lpstr>Stacks &amp; Queues</vt:lpstr>
      <vt:lpstr>Trees</vt:lpstr>
      <vt:lpstr>Amortized Arrays (Dynamic Arrays)</vt:lpstr>
      <vt:lpstr>Priority Queues</vt:lpstr>
      <vt:lpstr>Priority Queues - Binary Heaps</vt:lpstr>
      <vt:lpstr>Heap Sort</vt:lpstr>
      <vt:lpstr>In-place Heap Sort</vt:lpstr>
      <vt:lpstr>Priority Queue – Final Remarks</vt:lpstr>
      <vt:lpstr>Disjoint Sets</vt:lpstr>
      <vt:lpstr>Hash Tables</vt:lpstr>
      <vt:lpstr>Rabin’s Karp Algo</vt:lpstr>
      <vt:lpstr>Rabin’s Karp Algo</vt:lpstr>
      <vt:lpstr>Binary Search Trees</vt:lpstr>
      <vt:lpstr>Binary Search Tree Applications</vt:lpstr>
      <vt:lpstr>AVL Trees</vt:lpstr>
      <vt:lpstr>AVL Trees</vt:lpstr>
      <vt:lpstr>Splay Trees</vt:lpstr>
      <vt:lpstr>Splay Trees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Summary</dc:title>
  <dc:creator>Ibrahim Rupawala</dc:creator>
  <cp:lastModifiedBy>Ibrahim Rupawala</cp:lastModifiedBy>
  <cp:revision>143</cp:revision>
  <dcterms:created xsi:type="dcterms:W3CDTF">2021-12-04T20:36:18Z</dcterms:created>
  <dcterms:modified xsi:type="dcterms:W3CDTF">2022-02-14T19:30:59Z</dcterms:modified>
</cp:coreProperties>
</file>